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10287000" cx="18288000"/>
  <p:notesSz cx="6858000" cy="9144000"/>
  <p:embeddedFontLst>
    <p:embeddedFont>
      <p:font typeface="Roboto"/>
      <p:regular r:id="rId28"/>
      <p:bold r:id="rId29"/>
      <p:italic r:id="rId30"/>
      <p:boldItalic r:id="rId31"/>
    </p:embeddedFont>
    <p:embeddedFont>
      <p:font typeface="Poppins"/>
      <p:bold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Roboto-regular.fntdata"/><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Roboto-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5.xml"/><Relationship Id="rId33" Type="http://schemas.openxmlformats.org/officeDocument/2006/relationships/font" Target="fonts/Poppins-boldItalic.fntdata"/><Relationship Id="rId10" Type="http://schemas.openxmlformats.org/officeDocument/2006/relationships/slide" Target="slides/slide4.xml"/><Relationship Id="rId32" Type="http://schemas.openxmlformats.org/officeDocument/2006/relationships/font" Target="fonts/Poppins-bold.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sbe.net/Lists/News/NewsDisplay.aspx?ID=1532" TargetMode="External"/><Relationship Id="rId3" Type="http://schemas.openxmlformats.org/officeDocument/2006/relationships/hyperlink" Target="https://iarss.org/wp-content/uploads/2025/03/IWERC-Educator-Shortage-SY25-250313.pdf"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Rebekah</a:t>
            </a:r>
            <a:endParaRPr/>
          </a:p>
        </p:txBody>
      </p:sp>
      <p:sp>
        <p:nvSpPr>
          <p:cNvPr id="157" name="Google Shape;15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5a5f17e917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Rebekah</a:t>
            </a:r>
            <a:endParaRPr/>
          </a:p>
        </p:txBody>
      </p:sp>
      <p:sp>
        <p:nvSpPr>
          <p:cNvPr id="171" name="Google Shape;171;g35a5f17e917_0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5a5f17e917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Rebekah</a:t>
            </a:r>
            <a:endParaRPr/>
          </a:p>
          <a:p>
            <a:pPr indent="0" lvl="0" marL="0" rtl="0" algn="l">
              <a:spcBef>
                <a:spcPts val="0"/>
              </a:spcBef>
              <a:spcAft>
                <a:spcPts val="0"/>
              </a:spcAft>
              <a:buNone/>
            </a:pPr>
            <a:r>
              <a:rPr lang="en-US"/>
              <a:t>Starting from a place of </a:t>
            </a:r>
            <a:r>
              <a:rPr lang="en-US"/>
              <a:t>gratitude</a:t>
            </a:r>
            <a:r>
              <a:rPr lang="en-US"/>
              <a:t> as my history begins here at NU. Grew up in Spain and Venezuela. Came to NU as an undergrad. Completed my Spanish coursework here at NU and found a home in the Spanish department. Transferred to SESP and did officially graduate through the Teaching pathway. Became a MS Spanish teacher. Came back to NU full-time in 2021. (Taught with EduNovela that was developed by NU faculty)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program has a long history! When I was going through the program there were also German, French, and Latin teachers. </a:t>
            </a:r>
            <a:endParaRPr/>
          </a:p>
        </p:txBody>
      </p:sp>
      <p:sp>
        <p:nvSpPr>
          <p:cNvPr id="178" name="Google Shape;178;g35a5f17e917_0_1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5a5f17e917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Gaby</a:t>
            </a:r>
            <a:endParaRPr/>
          </a:p>
        </p:txBody>
      </p:sp>
      <p:sp>
        <p:nvSpPr>
          <p:cNvPr id="187" name="Google Shape;187;g35a5f17e917_0_2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5a5f17e917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Rebekah</a:t>
            </a:r>
            <a:endParaRPr/>
          </a:p>
        </p:txBody>
      </p:sp>
      <p:sp>
        <p:nvSpPr>
          <p:cNvPr id="196" name="Google Shape;196;g35a5f17e917_0_2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5a5f17e917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Rebekah </a:t>
            </a:r>
            <a:endParaRPr/>
          </a:p>
          <a:p>
            <a:pPr indent="0" lvl="0" marL="0" rtl="0" algn="l">
              <a:spcBef>
                <a:spcPts val="0"/>
              </a:spcBef>
              <a:spcAft>
                <a:spcPts val="0"/>
              </a:spcAft>
              <a:buNone/>
            </a:pPr>
            <a:r>
              <a:rPr lang="en-US"/>
              <a:t>Teacher shortage is actually easing (</a:t>
            </a:r>
            <a:r>
              <a:rPr lang="en-US" u="sng">
                <a:solidFill>
                  <a:schemeClr val="hlink"/>
                </a:solidFill>
                <a:hlinkClick r:id="rId2"/>
              </a:rPr>
              <a:t>https://www.isbe.net/Lists/News/NewsDisplay.aspx?ID=1532</a:t>
            </a:r>
            <a:r>
              <a:rPr lang="en-US"/>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However, there are gaps in where there are needs. </a:t>
            </a:r>
            <a:endParaRPr/>
          </a:p>
          <a:p>
            <a:pPr indent="0" lvl="0" marL="0" rtl="0" algn="l">
              <a:spcBef>
                <a:spcPts val="0"/>
              </a:spcBef>
              <a:spcAft>
                <a:spcPts val="0"/>
              </a:spcAft>
              <a:buNone/>
            </a:pPr>
            <a:r>
              <a:rPr lang="en-US" u="sng">
                <a:solidFill>
                  <a:schemeClr val="hlink"/>
                </a:solidFill>
                <a:hlinkClick r:id="rId3"/>
              </a:rPr>
              <a:t>https://iarss.org/wp-content/uploads/2025/03/IWERC-Educator-Shortage-SY25-250313.pdf</a:t>
            </a:r>
            <a:endParaRPr/>
          </a:p>
          <a:p>
            <a:pPr indent="0" lvl="0" marL="0" rtl="0" algn="l">
              <a:spcBef>
                <a:spcPts val="0"/>
              </a:spcBef>
              <a:spcAft>
                <a:spcPts val="0"/>
              </a:spcAft>
              <a:buNone/>
            </a:pPr>
            <a:r>
              <a:t/>
            </a:r>
            <a:endParaRPr/>
          </a:p>
        </p:txBody>
      </p:sp>
      <p:sp>
        <p:nvSpPr>
          <p:cNvPr id="202" name="Google Shape;202;g35a5f17e917_0_3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Rebekah</a:t>
            </a:r>
            <a:endParaRPr/>
          </a:p>
        </p:txBody>
      </p:sp>
      <p:sp>
        <p:nvSpPr>
          <p:cNvPr id="210" name="Google Shape;21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5a5f17e917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Gaby</a:t>
            </a:r>
            <a:endParaRPr/>
          </a:p>
        </p:txBody>
      </p:sp>
      <p:sp>
        <p:nvSpPr>
          <p:cNvPr id="223" name="Google Shape;223;g35a5f17e917_2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36241469b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Gaby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29" name="Google Shape;229;g336241469b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36241469b0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Gaby</a:t>
            </a:r>
            <a:endParaRPr/>
          </a:p>
          <a:p>
            <a:pPr indent="0" lvl="0" marL="0" rtl="0" algn="l">
              <a:spcBef>
                <a:spcPts val="0"/>
              </a:spcBef>
              <a:spcAft>
                <a:spcPts val="0"/>
              </a:spcAft>
              <a:buNone/>
            </a:pPr>
            <a:r>
              <a:rPr lang="en-US"/>
              <a:t>We have 4 pathways but want to highlight #1 today as it </a:t>
            </a:r>
            <a:r>
              <a:rPr lang="en-US"/>
              <a:t>might</a:t>
            </a:r>
            <a:r>
              <a:rPr lang="en-US"/>
              <a:t> be the most relevant. We also definitely recommend that students keep #3 in mind!! </a:t>
            </a:r>
            <a:endParaRPr/>
          </a:p>
          <a:p>
            <a:pPr indent="0" lvl="0" marL="0" rtl="0" algn="l">
              <a:spcBef>
                <a:spcPts val="0"/>
              </a:spcBef>
              <a:spcAft>
                <a:spcPts val="0"/>
              </a:spcAft>
              <a:buNone/>
            </a:pPr>
            <a:r>
              <a:t/>
            </a:r>
            <a:endParaRPr/>
          </a:p>
        </p:txBody>
      </p:sp>
      <p:sp>
        <p:nvSpPr>
          <p:cNvPr id="236" name="Google Shape;236;g336241469b0_0_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36241469b0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Rebekah</a:t>
            </a:r>
            <a:endParaRPr/>
          </a:p>
          <a:p>
            <a:pPr indent="0" lvl="0" marL="0" rtl="0" algn="l">
              <a:spcBef>
                <a:spcPts val="0"/>
              </a:spcBef>
              <a:spcAft>
                <a:spcPts val="0"/>
              </a:spcAft>
              <a:buNone/>
            </a:pPr>
            <a:r>
              <a:t/>
            </a:r>
            <a:endParaRPr/>
          </a:p>
        </p:txBody>
      </p:sp>
      <p:sp>
        <p:nvSpPr>
          <p:cNvPr id="250" name="Google Shape;250;g336241469b0_0_1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36241469b0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1150">
                <a:solidFill>
                  <a:srgbClr val="242424"/>
                </a:solidFill>
                <a:highlight>
                  <a:srgbClr val="FFFFFF"/>
                </a:highlight>
                <a:latin typeface="Roboto"/>
                <a:ea typeface="Roboto"/>
                <a:cs typeface="Roboto"/>
                <a:sym typeface="Roboto"/>
              </a:rPr>
              <a:t>Rebekah </a:t>
            </a:r>
            <a:endParaRPr sz="1150">
              <a:solidFill>
                <a:srgbClr val="242424"/>
              </a:solidFill>
              <a:highlight>
                <a:srgbClr val="FFFFFF"/>
              </a:highlight>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US" sz="1150">
                <a:solidFill>
                  <a:srgbClr val="242424"/>
                </a:solidFill>
                <a:highlight>
                  <a:srgbClr val="FFFFFF"/>
                </a:highlight>
                <a:latin typeface="Roboto"/>
                <a:ea typeface="Roboto"/>
                <a:cs typeface="Roboto"/>
                <a:sym typeface="Roboto"/>
              </a:rPr>
              <a:t>What are benefits of your specific pathway into teaching? Why did you take that pathway? </a:t>
            </a:r>
            <a:endParaRPr sz="1150">
              <a:solidFill>
                <a:srgbClr val="242424"/>
              </a:solidFill>
              <a:highlight>
                <a:srgbClr val="FFFFFF"/>
              </a:highlight>
              <a:latin typeface="Roboto"/>
              <a:ea typeface="Roboto"/>
              <a:cs typeface="Roboto"/>
              <a:sym typeface="Roboto"/>
            </a:endParaRPr>
          </a:p>
          <a:p>
            <a:pPr indent="-301625" lvl="0" marL="457200" rtl="0" algn="l">
              <a:lnSpc>
                <a:spcPct val="115000"/>
              </a:lnSpc>
              <a:spcBef>
                <a:spcPts val="1100"/>
              </a:spcBef>
              <a:spcAft>
                <a:spcPts val="0"/>
              </a:spcAft>
              <a:buClr>
                <a:srgbClr val="242424"/>
              </a:buClr>
              <a:buSzPts val="1150"/>
              <a:buFont typeface="Roboto"/>
              <a:buChar char="●"/>
            </a:pPr>
            <a:r>
              <a:rPr lang="en-US" sz="1150">
                <a:solidFill>
                  <a:srgbClr val="242424"/>
                </a:solidFill>
                <a:highlight>
                  <a:srgbClr val="FFFFFF"/>
                </a:highlight>
                <a:latin typeface="Roboto"/>
                <a:ea typeface="Roboto"/>
                <a:cs typeface="Roboto"/>
                <a:sym typeface="Roboto"/>
              </a:rPr>
              <a:t>The benefits of going straight through the program is the focus on education, classroom instruction, and your content area. You also get to be in a cohort of students who are pursuing like channels of education. We were able to share ideas, thoughts, content, our exams together. I keep up with members of my cohort to this day and we graduated 4 years ago. I took my pathway because I was certain education and in the classroom was where I wanted to be when I graduated and this was the quickest pathway to it. </a:t>
            </a:r>
            <a:endParaRPr sz="1150">
              <a:solidFill>
                <a:srgbClr val="242424"/>
              </a:solidFill>
              <a:highlight>
                <a:srgbClr val="FFFFFF"/>
              </a:highlight>
              <a:latin typeface="Roboto"/>
              <a:ea typeface="Roboto"/>
              <a:cs typeface="Roboto"/>
              <a:sym typeface="Roboto"/>
            </a:endParaRPr>
          </a:p>
          <a:p>
            <a:pPr indent="0" lvl="0" marL="0" rtl="0" algn="l">
              <a:spcBef>
                <a:spcPts val="1100"/>
              </a:spcBef>
              <a:spcAft>
                <a:spcPts val="0"/>
              </a:spcAft>
              <a:buNone/>
            </a:pPr>
            <a:r>
              <a:t/>
            </a:r>
            <a:endParaRPr/>
          </a:p>
          <a:p>
            <a:pPr indent="0" lvl="0" marL="0" rtl="0" algn="l">
              <a:spcBef>
                <a:spcPts val="0"/>
              </a:spcBef>
              <a:spcAft>
                <a:spcPts val="0"/>
              </a:spcAft>
              <a:buNone/>
            </a:pPr>
            <a:r>
              <a:t/>
            </a:r>
            <a:endParaRPr/>
          </a:p>
        </p:txBody>
      </p:sp>
      <p:sp>
        <p:nvSpPr>
          <p:cNvPr id="258" name="Google Shape;258;g336241469b0_0_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36241469b0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Gaby</a:t>
            </a:r>
            <a:endParaRPr/>
          </a:p>
        </p:txBody>
      </p:sp>
      <p:sp>
        <p:nvSpPr>
          <p:cNvPr id="265" name="Google Shape;265;g336241469b0_0_1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36241469b0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Rebekah</a:t>
            </a:r>
            <a:endParaRPr/>
          </a:p>
          <a:p>
            <a:pPr indent="0" lvl="0" marL="0" rtl="0" algn="l">
              <a:spcBef>
                <a:spcPts val="0"/>
              </a:spcBef>
              <a:spcAft>
                <a:spcPts val="0"/>
              </a:spcAft>
              <a:buNone/>
            </a:pPr>
            <a:r>
              <a:t/>
            </a:r>
            <a:endParaRPr/>
          </a:p>
        </p:txBody>
      </p:sp>
      <p:sp>
        <p:nvSpPr>
          <p:cNvPr id="271" name="Google Shape;271;g336241469b0_0_2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36241469b0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Gaby</a:t>
            </a:r>
            <a:endParaRPr/>
          </a:p>
        </p:txBody>
      </p:sp>
      <p:sp>
        <p:nvSpPr>
          <p:cNvPr id="278" name="Google Shape;278;g336241469b0_0_2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36241469b0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Gaby</a:t>
            </a:r>
            <a:endParaRPr/>
          </a:p>
        </p:txBody>
      </p:sp>
      <p:sp>
        <p:nvSpPr>
          <p:cNvPr id="286" name="Google Shape;286;g336241469b0_0_2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36241469b0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Rebekah</a:t>
            </a:r>
            <a:endParaRPr/>
          </a:p>
        </p:txBody>
      </p:sp>
      <p:sp>
        <p:nvSpPr>
          <p:cNvPr id="294" name="Google Shape;294;g336241469b0_0_2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36241469b0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Both of us? </a:t>
            </a:r>
            <a:endParaRPr/>
          </a:p>
        </p:txBody>
      </p:sp>
      <p:sp>
        <p:nvSpPr>
          <p:cNvPr id="301" name="Google Shape;301;g336241469b0_0_2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36241469b0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Both?</a:t>
            </a:r>
            <a:endParaRPr/>
          </a:p>
          <a:p>
            <a:pPr indent="0" lvl="0" marL="0" rtl="0" algn="l">
              <a:spcBef>
                <a:spcPts val="0"/>
              </a:spcBef>
              <a:spcAft>
                <a:spcPts val="0"/>
              </a:spcAft>
              <a:buNone/>
            </a:pPr>
            <a:r>
              <a:t/>
            </a:r>
            <a:endParaRPr/>
          </a:p>
        </p:txBody>
      </p:sp>
      <p:sp>
        <p:nvSpPr>
          <p:cNvPr id="307" name="Google Shape;307;g336241469b0_0_2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36241469b0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Both</a:t>
            </a:r>
            <a:endParaRPr/>
          </a:p>
        </p:txBody>
      </p:sp>
      <p:sp>
        <p:nvSpPr>
          <p:cNvPr id="314" name="Google Shape;314;g336241469b0_0_2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6" name="Shape 86"/>
        <p:cNvGrpSpPr/>
        <p:nvPr/>
      </p:nvGrpSpPr>
      <p:grpSpPr>
        <a:xfrm>
          <a:off x="0" y="0"/>
          <a:ext cx="0" cy="0"/>
          <a:chOff x="0" y="0"/>
          <a:chExt cx="0" cy="0"/>
        </a:xfrm>
      </p:grpSpPr>
      <p:sp>
        <p:nvSpPr>
          <p:cNvPr id="87" name="Google Shape;87;p1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0" name="Shape 90"/>
        <p:cNvGrpSpPr/>
        <p:nvPr/>
      </p:nvGrpSpPr>
      <p:grpSpPr>
        <a:xfrm>
          <a:off x="0" y="0"/>
          <a:ext cx="0" cy="0"/>
          <a:chOff x="0" y="0"/>
          <a:chExt cx="0" cy="0"/>
        </a:xfrm>
      </p:grpSpPr>
      <p:sp>
        <p:nvSpPr>
          <p:cNvPr id="91" name="Google Shape;91;p15"/>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93" name="Google Shape;93;p1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6" name="Shape 96"/>
        <p:cNvGrpSpPr/>
        <p:nvPr/>
      </p:nvGrpSpPr>
      <p:grpSpPr>
        <a:xfrm>
          <a:off x="0" y="0"/>
          <a:ext cx="0" cy="0"/>
          <a:chOff x="0" y="0"/>
          <a:chExt cx="0" cy="0"/>
        </a:xfrm>
      </p:grpSpPr>
      <p:sp>
        <p:nvSpPr>
          <p:cNvPr id="97" name="Google Shape;97;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16"/>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9" name="Google Shape;99;p1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2" name="Shape 102"/>
        <p:cNvGrpSpPr/>
        <p:nvPr/>
      </p:nvGrpSpPr>
      <p:grpSpPr>
        <a:xfrm>
          <a:off x="0" y="0"/>
          <a:ext cx="0" cy="0"/>
          <a:chOff x="0" y="0"/>
          <a:chExt cx="0" cy="0"/>
        </a:xfrm>
      </p:grpSpPr>
      <p:sp>
        <p:nvSpPr>
          <p:cNvPr id="103" name="Google Shape;103;p17"/>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17"/>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05" name="Google Shape;105;p1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8"/>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11" name="Google Shape;111;p18"/>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12" name="Google Shape;112;p1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19"/>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18" name="Google Shape;118;p19"/>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19" name="Google Shape;119;p19"/>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20" name="Google Shape;120;p19"/>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21" name="Google Shape;121;p1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1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2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9" name="Shape 129"/>
        <p:cNvGrpSpPr/>
        <p:nvPr/>
      </p:nvGrpSpPr>
      <p:grpSpPr>
        <a:xfrm>
          <a:off x="0" y="0"/>
          <a:ext cx="0" cy="0"/>
          <a:chOff x="0" y="0"/>
          <a:chExt cx="0" cy="0"/>
        </a:xfrm>
      </p:grpSpPr>
      <p:sp>
        <p:nvSpPr>
          <p:cNvPr id="130" name="Google Shape;130;p21"/>
          <p:cNvSpPr txBox="1"/>
          <p:nvPr>
            <p:ph type="title"/>
          </p:nvPr>
        </p:nvSpPr>
        <p:spPr>
          <a:xfrm>
            <a:off x="457200" y="273050"/>
            <a:ext cx="3008400" cy="1162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21"/>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32" name="Google Shape;132;p21"/>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33" name="Google Shape;133;p2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2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6" name="Shape 136"/>
        <p:cNvGrpSpPr/>
        <p:nvPr/>
      </p:nvGrpSpPr>
      <p:grpSpPr>
        <a:xfrm>
          <a:off x="0" y="0"/>
          <a:ext cx="0" cy="0"/>
          <a:chOff x="0" y="0"/>
          <a:chExt cx="0" cy="0"/>
        </a:xfrm>
      </p:grpSpPr>
      <p:sp>
        <p:nvSpPr>
          <p:cNvPr id="137" name="Google Shape;137;p22"/>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22"/>
          <p:cNvSpPr/>
          <p:nvPr>
            <p:ph idx="2" type="pic"/>
          </p:nvPr>
        </p:nvSpPr>
        <p:spPr>
          <a:xfrm>
            <a:off x="1792288" y="612775"/>
            <a:ext cx="5486400" cy="4114800"/>
          </a:xfrm>
          <a:prstGeom prst="rect">
            <a:avLst/>
          </a:prstGeom>
          <a:noFill/>
          <a:ln>
            <a:noFill/>
          </a:ln>
        </p:spPr>
      </p:sp>
      <p:sp>
        <p:nvSpPr>
          <p:cNvPr id="139" name="Google Shape;139;p22"/>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40" name="Google Shape;140;p2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2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3" name="Shape 143"/>
        <p:cNvGrpSpPr/>
        <p:nvPr/>
      </p:nvGrpSpPr>
      <p:grpSpPr>
        <a:xfrm>
          <a:off x="0" y="0"/>
          <a:ext cx="0" cy="0"/>
          <a:chOff x="0" y="0"/>
          <a:chExt cx="0" cy="0"/>
        </a:xfrm>
      </p:grpSpPr>
      <p:sp>
        <p:nvSpPr>
          <p:cNvPr id="144" name="Google Shape;144;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23"/>
          <p:cNvSpPr txBox="1"/>
          <p:nvPr>
            <p:ph idx="1" type="body"/>
          </p:nvPr>
        </p:nvSpPr>
        <p:spPr>
          <a:xfrm rot="5400000">
            <a:off x="2308950" y="-251550"/>
            <a:ext cx="4526100"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6" name="Google Shape;146;p2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2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9" name="Shape 149"/>
        <p:cNvGrpSpPr/>
        <p:nvPr/>
      </p:nvGrpSpPr>
      <p:grpSpPr>
        <a:xfrm>
          <a:off x="0" y="0"/>
          <a:ext cx="0" cy="0"/>
          <a:chOff x="0" y="0"/>
          <a:chExt cx="0" cy="0"/>
        </a:xfrm>
      </p:grpSpPr>
      <p:sp>
        <p:nvSpPr>
          <p:cNvPr id="150" name="Google Shape;150;p24"/>
          <p:cNvSpPr txBox="1"/>
          <p:nvPr>
            <p:ph type="title"/>
          </p:nvPr>
        </p:nvSpPr>
        <p:spPr>
          <a:xfrm rot="5400000">
            <a:off x="4732350" y="2171688"/>
            <a:ext cx="5851500"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24"/>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2" name="Google Shape;152;p2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 name="Shape 80"/>
        <p:cNvGrpSpPr/>
        <p:nvPr/>
      </p:nvGrpSpPr>
      <p:grpSpPr>
        <a:xfrm>
          <a:off x="0" y="0"/>
          <a:ext cx="0" cy="0"/>
          <a:chOff x="0" y="0"/>
          <a:chExt cx="0" cy="0"/>
        </a:xfrm>
      </p:grpSpPr>
      <p:sp>
        <p:nvSpPr>
          <p:cNvPr id="81" name="Google Shape;81;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 name="Google Shape;82;p13"/>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3" name="Google Shape;83;p1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4" name="Google Shape;84;p1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 name="Google Shape;85;p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5.jpg"/><Relationship Id="rId5" Type="http://schemas.openxmlformats.org/officeDocument/2006/relationships/image" Target="../media/image4.jpg"/><Relationship Id="rId6" Type="http://schemas.openxmlformats.org/officeDocument/2006/relationships/image" Target="../media/image6.jpg"/><Relationship Id="rId7" Type="http://schemas.openxmlformats.org/officeDocument/2006/relationships/image" Target="../media/image14.png"/><Relationship Id="rId8"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20.png"/><Relationship Id="rId5"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1.png"/><Relationship Id="rId5"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16.png"/><Relationship Id="rId5" Type="http://schemas.openxmlformats.org/officeDocument/2006/relationships/image" Target="../media/image19.png"/><Relationship Id="rId6"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158" name="Shape 158"/>
        <p:cNvGrpSpPr/>
        <p:nvPr/>
      </p:nvGrpSpPr>
      <p:grpSpPr>
        <a:xfrm>
          <a:off x="0" y="0"/>
          <a:ext cx="0" cy="0"/>
          <a:chOff x="0" y="0"/>
          <a:chExt cx="0" cy="0"/>
        </a:xfrm>
      </p:grpSpPr>
      <p:sp>
        <p:nvSpPr>
          <p:cNvPr id="159" name="Google Shape;159;p25"/>
          <p:cNvSpPr/>
          <p:nvPr/>
        </p:nvSpPr>
        <p:spPr>
          <a:xfrm rot="-570882">
            <a:off x="-23197" y="1569538"/>
            <a:ext cx="6922123" cy="4547302"/>
          </a:xfrm>
          <a:custGeom>
            <a:rect b="b" l="l" r="r" t="t"/>
            <a:pathLst>
              <a:path extrusionOk="0" h="4547302" w="6922123">
                <a:moveTo>
                  <a:pt x="0" y="0"/>
                </a:moveTo>
                <a:lnTo>
                  <a:pt x="6922123" y="0"/>
                </a:lnTo>
                <a:lnTo>
                  <a:pt x="6922123" y="4547303"/>
                </a:lnTo>
                <a:lnTo>
                  <a:pt x="0" y="4547303"/>
                </a:lnTo>
                <a:lnTo>
                  <a:pt x="0" y="0"/>
                </a:lnTo>
                <a:close/>
              </a:path>
            </a:pathLst>
          </a:custGeom>
          <a:blipFill rotWithShape="1">
            <a:blip r:embed="rId3">
              <a:alphaModFix/>
            </a:blip>
            <a:stretch>
              <a:fillRect b="0" l="0" r="0" t="0"/>
            </a:stretch>
          </a:blipFill>
          <a:ln>
            <a:noFill/>
          </a:ln>
        </p:spPr>
      </p:sp>
      <p:sp>
        <p:nvSpPr>
          <p:cNvPr id="160" name="Google Shape;160;p25"/>
          <p:cNvSpPr/>
          <p:nvPr/>
        </p:nvSpPr>
        <p:spPr>
          <a:xfrm>
            <a:off x="5297028" y="2735415"/>
            <a:ext cx="2029961" cy="2029961"/>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4">
              <a:alphaModFix/>
            </a:blip>
            <a:stretch>
              <a:fillRect b="0" l="-16936" r="-61698" t="-19019"/>
            </a:stretch>
          </a:blipFill>
          <a:ln cap="sq" cmpd="sng" w="19050">
            <a:solidFill>
              <a:srgbClr val="81B9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5"/>
          <p:cNvSpPr/>
          <p:nvPr/>
        </p:nvSpPr>
        <p:spPr>
          <a:xfrm>
            <a:off x="3262716" y="3171453"/>
            <a:ext cx="2030453" cy="2030453"/>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5">
              <a:alphaModFix/>
            </a:blip>
            <a:stretch>
              <a:fillRect b="0" l="-24901" r="-24901" t="0"/>
            </a:stretch>
          </a:blipFill>
          <a:ln cap="sq" cmpd="sng" w="19050">
            <a:solidFill>
              <a:srgbClr val="81B9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5"/>
          <p:cNvSpPr/>
          <p:nvPr/>
        </p:nvSpPr>
        <p:spPr>
          <a:xfrm>
            <a:off x="478716" y="6091798"/>
            <a:ext cx="2030453" cy="2030453"/>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6">
              <a:alphaModFix/>
            </a:blip>
            <a:stretch>
              <a:fillRect b="0" l="-9856" r="-41941" t="0"/>
            </a:stretch>
          </a:blipFill>
          <a:ln cap="sq" cmpd="sng" w="19050">
            <a:solidFill>
              <a:srgbClr val="81B9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5"/>
          <p:cNvSpPr/>
          <p:nvPr/>
        </p:nvSpPr>
        <p:spPr>
          <a:xfrm>
            <a:off x="8888604" y="2423119"/>
            <a:ext cx="12510748" cy="8340499"/>
          </a:xfrm>
          <a:custGeom>
            <a:rect b="b" l="l" r="r" t="t"/>
            <a:pathLst>
              <a:path extrusionOk="0" h="8340499" w="12510748">
                <a:moveTo>
                  <a:pt x="0" y="0"/>
                </a:moveTo>
                <a:lnTo>
                  <a:pt x="12510749" y="0"/>
                </a:lnTo>
                <a:lnTo>
                  <a:pt x="12510749" y="8340499"/>
                </a:lnTo>
                <a:lnTo>
                  <a:pt x="0" y="8340499"/>
                </a:lnTo>
                <a:lnTo>
                  <a:pt x="0" y="0"/>
                </a:lnTo>
                <a:close/>
              </a:path>
            </a:pathLst>
          </a:custGeom>
          <a:blipFill rotWithShape="1">
            <a:blip r:embed="rId7">
              <a:alphaModFix/>
            </a:blip>
            <a:stretch>
              <a:fillRect b="0" l="0" r="0" t="0"/>
            </a:stretch>
          </a:blipFill>
          <a:ln>
            <a:noFill/>
          </a:ln>
        </p:spPr>
      </p:sp>
      <p:sp>
        <p:nvSpPr>
          <p:cNvPr id="164" name="Google Shape;164;p25"/>
          <p:cNvSpPr/>
          <p:nvPr/>
        </p:nvSpPr>
        <p:spPr>
          <a:xfrm>
            <a:off x="1536243" y="4349755"/>
            <a:ext cx="2030453" cy="2030453"/>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8">
              <a:alphaModFix/>
            </a:blip>
            <a:stretch>
              <a:fillRect b="-439" l="-24903" r="-42178" t="-11089"/>
            </a:stretch>
          </a:blipFill>
          <a:ln cap="sq" cmpd="sng" w="19050">
            <a:solidFill>
              <a:srgbClr val="81B9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5"/>
          <p:cNvSpPr txBox="1"/>
          <p:nvPr/>
        </p:nvSpPr>
        <p:spPr>
          <a:xfrm>
            <a:off x="3775633" y="5388471"/>
            <a:ext cx="9760500" cy="28299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3170" u="none" cap="none" strike="noStrike">
                <a:solidFill>
                  <a:srgbClr val="073774"/>
                </a:solidFill>
                <a:latin typeface="Poppins"/>
                <a:ea typeface="Poppins"/>
                <a:cs typeface="Poppins"/>
                <a:sym typeface="Poppins"/>
              </a:rPr>
              <a:t>Rebekah Stathakis</a:t>
            </a:r>
            <a:endParaRPr/>
          </a:p>
          <a:p>
            <a:pPr indent="0" lvl="0" marL="0" marR="0" rtl="0" algn="just">
              <a:lnSpc>
                <a:spcPct val="120000"/>
              </a:lnSpc>
              <a:spcBef>
                <a:spcPts val="0"/>
              </a:spcBef>
              <a:spcAft>
                <a:spcPts val="0"/>
              </a:spcAft>
              <a:buNone/>
            </a:pPr>
            <a:r>
              <a:rPr b="0" i="0" lang="en-US" sz="3170" u="none" cap="none" strike="noStrike">
                <a:solidFill>
                  <a:srgbClr val="073774"/>
                </a:solidFill>
                <a:latin typeface="Poppins"/>
                <a:ea typeface="Poppins"/>
                <a:cs typeface="Poppins"/>
                <a:sym typeface="Poppins"/>
              </a:rPr>
              <a:t>Director, Teacher Preparation Programs</a:t>
            </a:r>
            <a:endParaRPr/>
          </a:p>
          <a:p>
            <a:pPr indent="0" lvl="0" marL="0" marR="0" rtl="0" algn="just">
              <a:lnSpc>
                <a:spcPct val="120000"/>
              </a:lnSpc>
              <a:spcBef>
                <a:spcPts val="0"/>
              </a:spcBef>
              <a:spcAft>
                <a:spcPts val="0"/>
              </a:spcAft>
              <a:buNone/>
            </a:pPr>
            <a:r>
              <a:t/>
            </a:r>
            <a:endParaRPr b="0" i="0" sz="3170" u="none" cap="none" strike="noStrike">
              <a:solidFill>
                <a:srgbClr val="073774"/>
              </a:solidFill>
              <a:latin typeface="Poppins"/>
              <a:ea typeface="Poppins"/>
              <a:cs typeface="Poppins"/>
              <a:sym typeface="Poppins"/>
            </a:endParaRPr>
          </a:p>
          <a:p>
            <a:pPr indent="0" lvl="0" marL="0" marR="0" rtl="0" algn="just">
              <a:lnSpc>
                <a:spcPct val="120000"/>
              </a:lnSpc>
              <a:spcBef>
                <a:spcPts val="0"/>
              </a:spcBef>
              <a:spcAft>
                <a:spcPts val="0"/>
              </a:spcAft>
              <a:buNone/>
            </a:pPr>
            <a:r>
              <a:rPr b="1" i="0" lang="en-US" sz="3170" u="none" cap="none" strike="noStrike">
                <a:solidFill>
                  <a:srgbClr val="073774"/>
                </a:solidFill>
                <a:latin typeface="Poppins"/>
                <a:ea typeface="Poppins"/>
                <a:cs typeface="Poppins"/>
                <a:sym typeface="Poppins"/>
              </a:rPr>
              <a:t>Gaby Langendorf </a:t>
            </a:r>
            <a:endParaRPr/>
          </a:p>
          <a:p>
            <a:pPr indent="0" lvl="0" marL="0" marR="0" rtl="0" algn="just">
              <a:lnSpc>
                <a:spcPct val="120000"/>
              </a:lnSpc>
              <a:spcBef>
                <a:spcPts val="0"/>
              </a:spcBef>
              <a:spcAft>
                <a:spcPts val="0"/>
              </a:spcAft>
              <a:buNone/>
            </a:pPr>
            <a:r>
              <a:rPr b="0" i="0" lang="en-US" sz="3170" u="none" cap="none" strike="noStrike">
                <a:solidFill>
                  <a:srgbClr val="073774"/>
                </a:solidFill>
                <a:latin typeface="Poppins"/>
                <a:ea typeface="Poppins"/>
                <a:cs typeface="Poppins"/>
                <a:sym typeface="Poppins"/>
              </a:rPr>
              <a:t>Manager, Teacher Licensure</a:t>
            </a:r>
            <a:endParaRPr/>
          </a:p>
        </p:txBody>
      </p:sp>
      <p:sp>
        <p:nvSpPr>
          <p:cNvPr id="166" name="Google Shape;166;p25"/>
          <p:cNvSpPr txBox="1"/>
          <p:nvPr/>
        </p:nvSpPr>
        <p:spPr>
          <a:xfrm>
            <a:off x="6171103" y="219075"/>
            <a:ext cx="10096200" cy="692700"/>
          </a:xfrm>
          <a:prstGeom prst="rect">
            <a:avLst/>
          </a:prstGeom>
          <a:noFill/>
          <a:ln>
            <a:noFill/>
          </a:ln>
        </p:spPr>
        <p:txBody>
          <a:bodyPr anchorCtr="0" anchor="t" bIns="0" lIns="0" spcFirstLastPara="1" rIns="0" wrap="square" tIns="0">
            <a:spAutoFit/>
          </a:bodyPr>
          <a:lstStyle/>
          <a:p>
            <a:pPr indent="0" lvl="0" marL="0" marR="0" rtl="0" algn="ctr">
              <a:lnSpc>
                <a:spcPct val="139977"/>
              </a:lnSpc>
              <a:spcBef>
                <a:spcPts val="0"/>
              </a:spcBef>
              <a:spcAft>
                <a:spcPts val="0"/>
              </a:spcAft>
              <a:buNone/>
            </a:pPr>
            <a:r>
              <a:rPr lang="en-US" sz="4500">
                <a:solidFill>
                  <a:srgbClr val="FFFFFF"/>
                </a:solidFill>
                <a:latin typeface="Poppins"/>
                <a:ea typeface="Poppins"/>
                <a:cs typeface="Poppins"/>
                <a:sym typeface="Poppins"/>
              </a:rPr>
              <a:t>Teacher Licensure in</a:t>
            </a:r>
            <a:endParaRPr>
              <a:latin typeface="Poppins"/>
              <a:ea typeface="Poppins"/>
              <a:cs typeface="Poppins"/>
              <a:sym typeface="Poppins"/>
            </a:endParaRPr>
          </a:p>
        </p:txBody>
      </p:sp>
      <p:sp>
        <p:nvSpPr>
          <p:cNvPr id="167" name="Google Shape;167;p25"/>
          <p:cNvSpPr txBox="1"/>
          <p:nvPr/>
        </p:nvSpPr>
        <p:spPr>
          <a:xfrm>
            <a:off x="6171103" y="911766"/>
            <a:ext cx="10096200" cy="2519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8185">
                <a:solidFill>
                  <a:srgbClr val="FFFFFF"/>
                </a:solidFill>
                <a:latin typeface="Impact"/>
                <a:ea typeface="Impact"/>
                <a:cs typeface="Impact"/>
                <a:sym typeface="Impact"/>
              </a:rPr>
              <a:t>WORLD </a:t>
            </a:r>
            <a:endParaRPr b="1" sz="8185">
              <a:solidFill>
                <a:srgbClr val="FFFFFF"/>
              </a:solidFill>
              <a:latin typeface="Impact"/>
              <a:ea typeface="Impact"/>
              <a:cs typeface="Impact"/>
              <a:sym typeface="Impact"/>
            </a:endParaRPr>
          </a:p>
          <a:p>
            <a:pPr indent="0" lvl="0" marL="0" marR="0" rtl="0" algn="ctr">
              <a:lnSpc>
                <a:spcPct val="100000"/>
              </a:lnSpc>
              <a:spcBef>
                <a:spcPts val="0"/>
              </a:spcBef>
              <a:spcAft>
                <a:spcPts val="0"/>
              </a:spcAft>
              <a:buNone/>
            </a:pPr>
            <a:r>
              <a:rPr b="1" lang="en-US" sz="8185">
                <a:solidFill>
                  <a:srgbClr val="FFFFFF"/>
                </a:solidFill>
                <a:latin typeface="Impact"/>
                <a:ea typeface="Impact"/>
                <a:cs typeface="Impact"/>
                <a:sym typeface="Impact"/>
              </a:rPr>
              <a:t>LANGUAGES</a:t>
            </a:r>
            <a:endParaRPr b="1" sz="8185">
              <a:solidFill>
                <a:srgbClr val="FFFFFF"/>
              </a:solidFill>
              <a:latin typeface="Impact"/>
              <a:ea typeface="Impact"/>
              <a:cs typeface="Impact"/>
              <a:sym typeface="Impact"/>
            </a:endParaRPr>
          </a:p>
        </p:txBody>
      </p:sp>
      <p:sp>
        <p:nvSpPr>
          <p:cNvPr id="168" name="Google Shape;168;p25"/>
          <p:cNvSpPr txBox="1"/>
          <p:nvPr/>
        </p:nvSpPr>
        <p:spPr>
          <a:xfrm>
            <a:off x="7065632" y="3283671"/>
            <a:ext cx="8307000" cy="692700"/>
          </a:xfrm>
          <a:prstGeom prst="rect">
            <a:avLst/>
          </a:prstGeom>
          <a:noFill/>
          <a:ln>
            <a:noFill/>
          </a:ln>
        </p:spPr>
        <p:txBody>
          <a:bodyPr anchorCtr="0" anchor="t" bIns="0" lIns="0" spcFirstLastPara="1" rIns="0" wrap="square" tIns="0">
            <a:spAutoFit/>
          </a:bodyPr>
          <a:lstStyle/>
          <a:p>
            <a:pPr indent="0" lvl="0" marL="0" marR="0" rtl="0" algn="ctr">
              <a:lnSpc>
                <a:spcPct val="139977"/>
              </a:lnSpc>
              <a:spcBef>
                <a:spcPts val="0"/>
              </a:spcBef>
              <a:spcAft>
                <a:spcPts val="0"/>
              </a:spcAft>
              <a:buNone/>
            </a:pPr>
            <a:r>
              <a:rPr lang="en-US" sz="4500">
                <a:solidFill>
                  <a:srgbClr val="FFFFFF"/>
                </a:solidFill>
                <a:latin typeface="Poppins"/>
                <a:ea typeface="Poppins"/>
                <a:cs typeface="Poppins"/>
                <a:sym typeface="Poppins"/>
              </a:rPr>
              <a:t>for Northwestern Students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172" name="Shape 172"/>
        <p:cNvGrpSpPr/>
        <p:nvPr/>
      </p:nvGrpSpPr>
      <p:grpSpPr>
        <a:xfrm>
          <a:off x="0" y="0"/>
          <a:ext cx="0" cy="0"/>
          <a:chOff x="0" y="0"/>
          <a:chExt cx="0" cy="0"/>
        </a:xfrm>
      </p:grpSpPr>
      <p:sp>
        <p:nvSpPr>
          <p:cNvPr id="173" name="Google Shape;173;p26"/>
          <p:cNvSpPr/>
          <p:nvPr/>
        </p:nvSpPr>
        <p:spPr>
          <a:xfrm>
            <a:off x="-181426" y="269400"/>
            <a:ext cx="14884305" cy="10801350"/>
          </a:xfrm>
          <a:custGeom>
            <a:rect b="b" l="l" r="r" t="t"/>
            <a:pathLst>
              <a:path extrusionOk="0" h="8229600" w="12352120">
                <a:moveTo>
                  <a:pt x="0" y="0"/>
                </a:moveTo>
                <a:lnTo>
                  <a:pt x="12352120" y="0"/>
                </a:lnTo>
                <a:lnTo>
                  <a:pt x="12352120" y="8229600"/>
                </a:lnTo>
                <a:lnTo>
                  <a:pt x="0" y="8229600"/>
                </a:lnTo>
                <a:lnTo>
                  <a:pt x="0" y="0"/>
                </a:lnTo>
                <a:close/>
              </a:path>
            </a:pathLst>
          </a:custGeom>
          <a:blipFill rotWithShape="1">
            <a:blip r:embed="rId3">
              <a:alphaModFix/>
            </a:blip>
            <a:stretch>
              <a:fillRect b="0" l="0" r="0" t="0"/>
            </a:stretch>
          </a:blipFill>
          <a:ln>
            <a:noFill/>
          </a:ln>
        </p:spPr>
      </p:sp>
      <p:sp>
        <p:nvSpPr>
          <p:cNvPr id="174" name="Google Shape;174;p26"/>
          <p:cNvSpPr txBox="1"/>
          <p:nvPr/>
        </p:nvSpPr>
        <p:spPr>
          <a:xfrm>
            <a:off x="7999503" y="802791"/>
            <a:ext cx="10096200" cy="1154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500">
                <a:solidFill>
                  <a:srgbClr val="FFFFFF"/>
                </a:solidFill>
                <a:latin typeface="Impact"/>
                <a:ea typeface="Impact"/>
                <a:cs typeface="Impact"/>
                <a:sym typeface="Impact"/>
              </a:rPr>
              <a:t>Agenda:</a:t>
            </a:r>
            <a:endParaRPr b="1" sz="7500">
              <a:latin typeface="Impact"/>
              <a:ea typeface="Impact"/>
              <a:cs typeface="Impact"/>
              <a:sym typeface="Impact"/>
            </a:endParaRPr>
          </a:p>
        </p:txBody>
      </p:sp>
      <p:sp>
        <p:nvSpPr>
          <p:cNvPr id="175" name="Google Shape;175;p26"/>
          <p:cNvSpPr txBox="1"/>
          <p:nvPr/>
        </p:nvSpPr>
        <p:spPr>
          <a:xfrm>
            <a:off x="8063400" y="2448600"/>
            <a:ext cx="9968400" cy="6510000"/>
          </a:xfrm>
          <a:prstGeom prst="rect">
            <a:avLst/>
          </a:prstGeom>
          <a:noFill/>
          <a:ln>
            <a:noFill/>
          </a:ln>
        </p:spPr>
        <p:txBody>
          <a:bodyPr anchorCtr="0" anchor="t" bIns="0" lIns="0" spcFirstLastPara="1" rIns="0" wrap="square" tIns="0">
            <a:spAutoFit/>
          </a:bodyPr>
          <a:lstStyle/>
          <a:p>
            <a:pPr indent="-514350" lvl="0" marL="457200" marR="0" rtl="0" algn="l">
              <a:lnSpc>
                <a:spcPct val="139977"/>
              </a:lnSpc>
              <a:spcBef>
                <a:spcPts val="0"/>
              </a:spcBef>
              <a:spcAft>
                <a:spcPts val="0"/>
              </a:spcAft>
              <a:buClr>
                <a:srgbClr val="FFFFFF"/>
              </a:buClr>
              <a:buSzPts val="4500"/>
              <a:buFont typeface="Poppins"/>
              <a:buAutoNum type="arabicPeriod"/>
            </a:pPr>
            <a:r>
              <a:rPr lang="en-US" sz="4500">
                <a:solidFill>
                  <a:srgbClr val="FFFFFF"/>
                </a:solidFill>
                <a:latin typeface="Poppins"/>
                <a:ea typeface="Poppins"/>
                <a:cs typeface="Poppins"/>
                <a:sym typeface="Poppins"/>
              </a:rPr>
              <a:t>Introductions &amp; Program History </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AutoNum type="arabicPeriod"/>
            </a:pPr>
            <a:r>
              <a:rPr lang="en-US" sz="4500">
                <a:solidFill>
                  <a:srgbClr val="FFFFFF"/>
                </a:solidFill>
                <a:latin typeface="Poppins"/>
                <a:ea typeface="Poppins"/>
                <a:cs typeface="Poppins"/>
                <a:sym typeface="Poppins"/>
              </a:rPr>
              <a:t>Need for World Language Educators</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AutoNum type="arabicPeriod"/>
            </a:pPr>
            <a:r>
              <a:rPr lang="en-US" sz="4500">
                <a:solidFill>
                  <a:srgbClr val="FFFFFF"/>
                </a:solidFill>
                <a:latin typeface="Poppins"/>
                <a:ea typeface="Poppins"/>
                <a:cs typeface="Poppins"/>
                <a:sym typeface="Poppins"/>
              </a:rPr>
              <a:t>Pathways at NU</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AutoNum type="arabicPeriod"/>
            </a:pPr>
            <a:r>
              <a:rPr lang="en-US" sz="4500">
                <a:solidFill>
                  <a:srgbClr val="FFFFFF"/>
                </a:solidFill>
                <a:latin typeface="Poppins"/>
                <a:ea typeface="Poppins"/>
                <a:cs typeface="Poppins"/>
                <a:sym typeface="Poppins"/>
              </a:rPr>
              <a:t>Requirements</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AutoNum type="arabicPeriod"/>
            </a:pPr>
            <a:r>
              <a:rPr lang="en-US" sz="4500">
                <a:solidFill>
                  <a:srgbClr val="FFFFFF"/>
                </a:solidFill>
                <a:latin typeface="Poppins"/>
                <a:ea typeface="Poppins"/>
                <a:cs typeface="Poppins"/>
                <a:sym typeface="Poppins"/>
              </a:rPr>
              <a:t>Opportunities for the Future</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AutoNum type="arabicPeriod"/>
            </a:pPr>
            <a:r>
              <a:rPr lang="en-US" sz="4500">
                <a:solidFill>
                  <a:srgbClr val="FFFFFF"/>
                </a:solidFill>
                <a:latin typeface="Poppins"/>
                <a:ea typeface="Poppins"/>
                <a:cs typeface="Poppins"/>
                <a:sym typeface="Poppins"/>
              </a:rPr>
              <a:t>Questions</a:t>
            </a:r>
            <a:endParaRPr sz="4500">
              <a:solidFill>
                <a:srgbClr val="FFFFFF"/>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179" name="Shape 179"/>
        <p:cNvGrpSpPr/>
        <p:nvPr/>
      </p:nvGrpSpPr>
      <p:grpSpPr>
        <a:xfrm>
          <a:off x="0" y="0"/>
          <a:ext cx="0" cy="0"/>
          <a:chOff x="0" y="0"/>
          <a:chExt cx="0" cy="0"/>
        </a:xfrm>
      </p:grpSpPr>
      <p:sp>
        <p:nvSpPr>
          <p:cNvPr id="180" name="Google Shape;180;p27"/>
          <p:cNvSpPr/>
          <p:nvPr/>
        </p:nvSpPr>
        <p:spPr>
          <a:xfrm rot="-561021">
            <a:off x="499868" y="253161"/>
            <a:ext cx="4664422" cy="2794675"/>
          </a:xfrm>
          <a:custGeom>
            <a:rect b="b" l="l" r="r" t="t"/>
            <a:pathLst>
              <a:path extrusionOk="0" h="4856954" w="7393490">
                <a:moveTo>
                  <a:pt x="0" y="0"/>
                </a:moveTo>
                <a:lnTo>
                  <a:pt x="7393489" y="0"/>
                </a:lnTo>
                <a:lnTo>
                  <a:pt x="7393489" y="4856954"/>
                </a:lnTo>
                <a:lnTo>
                  <a:pt x="0" y="4856954"/>
                </a:lnTo>
                <a:lnTo>
                  <a:pt x="0" y="0"/>
                </a:lnTo>
                <a:close/>
              </a:path>
            </a:pathLst>
          </a:custGeom>
          <a:blipFill rotWithShape="1">
            <a:blip r:embed="rId3">
              <a:alphaModFix/>
            </a:blip>
            <a:stretch>
              <a:fillRect b="0" l="0" r="0" t="0"/>
            </a:stretch>
          </a:blipFill>
          <a:ln>
            <a:noFill/>
          </a:ln>
        </p:spPr>
      </p:sp>
      <p:sp>
        <p:nvSpPr>
          <p:cNvPr id="181" name="Google Shape;181;p27"/>
          <p:cNvSpPr txBox="1"/>
          <p:nvPr/>
        </p:nvSpPr>
        <p:spPr>
          <a:xfrm>
            <a:off x="4572000" y="766850"/>
            <a:ext cx="13449900" cy="230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500">
                <a:solidFill>
                  <a:srgbClr val="FFFFFF"/>
                </a:solidFill>
                <a:latin typeface="Impact"/>
                <a:ea typeface="Impact"/>
                <a:cs typeface="Impact"/>
                <a:sym typeface="Impact"/>
              </a:rPr>
              <a:t>Introduction &amp; History with Program</a:t>
            </a:r>
            <a:endParaRPr b="1" sz="7500">
              <a:latin typeface="Impact"/>
              <a:ea typeface="Impact"/>
              <a:cs typeface="Impact"/>
              <a:sym typeface="Impact"/>
            </a:endParaRPr>
          </a:p>
        </p:txBody>
      </p:sp>
      <p:sp>
        <p:nvSpPr>
          <p:cNvPr id="182" name="Google Shape;182;p27"/>
          <p:cNvSpPr txBox="1"/>
          <p:nvPr/>
        </p:nvSpPr>
        <p:spPr>
          <a:xfrm>
            <a:off x="177325" y="5102950"/>
            <a:ext cx="8137800" cy="1754400"/>
          </a:xfrm>
          <a:prstGeom prst="rect">
            <a:avLst/>
          </a:prstGeom>
          <a:noFill/>
          <a:ln>
            <a:noFill/>
          </a:ln>
        </p:spPr>
        <p:txBody>
          <a:bodyPr anchorCtr="0" anchor="t" bIns="0" lIns="0" spcFirstLastPara="1" rIns="0" wrap="square" tIns="0">
            <a:spAutoFit/>
          </a:bodyPr>
          <a:lstStyle/>
          <a:p>
            <a:pPr indent="0" lvl="0" marL="0" marR="0" rtl="0" algn="ctr">
              <a:lnSpc>
                <a:spcPct val="139977"/>
              </a:lnSpc>
              <a:spcBef>
                <a:spcPts val="0"/>
              </a:spcBef>
              <a:spcAft>
                <a:spcPts val="0"/>
              </a:spcAft>
              <a:buNone/>
            </a:pPr>
            <a:r>
              <a:rPr b="1" lang="en-US" sz="3000">
                <a:solidFill>
                  <a:srgbClr val="FFFFFF"/>
                </a:solidFill>
                <a:latin typeface="Poppins"/>
                <a:ea typeface="Poppins"/>
                <a:cs typeface="Poppins"/>
                <a:sym typeface="Poppins"/>
              </a:rPr>
              <a:t>Rebekah Stathakis </a:t>
            </a:r>
            <a:endParaRPr b="1" sz="3000">
              <a:solidFill>
                <a:srgbClr val="FFFFFF"/>
              </a:solidFill>
              <a:latin typeface="Poppins"/>
              <a:ea typeface="Poppins"/>
              <a:cs typeface="Poppins"/>
              <a:sym typeface="Poppins"/>
            </a:endParaRPr>
          </a:p>
          <a:p>
            <a:pPr indent="0" lvl="0" marL="0" marR="0" rtl="0" algn="ctr">
              <a:lnSpc>
                <a:spcPct val="139977"/>
              </a:lnSpc>
              <a:spcBef>
                <a:spcPts val="0"/>
              </a:spcBef>
              <a:spcAft>
                <a:spcPts val="0"/>
              </a:spcAft>
              <a:buNone/>
            </a:pPr>
            <a:r>
              <a:rPr lang="en-US" sz="3000">
                <a:solidFill>
                  <a:srgbClr val="FFFFFF"/>
                </a:solidFill>
                <a:latin typeface="Poppins"/>
                <a:ea typeface="Poppins"/>
                <a:cs typeface="Poppins"/>
                <a:sym typeface="Poppins"/>
              </a:rPr>
              <a:t>Director of Teacher Preparation Programs</a:t>
            </a:r>
            <a:endParaRPr sz="3000">
              <a:solidFill>
                <a:srgbClr val="FFFFFF"/>
              </a:solidFill>
              <a:latin typeface="Poppins"/>
              <a:ea typeface="Poppins"/>
              <a:cs typeface="Poppins"/>
              <a:sym typeface="Poppins"/>
            </a:endParaRPr>
          </a:p>
          <a:p>
            <a:pPr indent="0" lvl="0" marL="0" marR="0" rtl="0" algn="ctr">
              <a:lnSpc>
                <a:spcPct val="139977"/>
              </a:lnSpc>
              <a:spcBef>
                <a:spcPts val="0"/>
              </a:spcBef>
              <a:spcAft>
                <a:spcPts val="0"/>
              </a:spcAft>
              <a:buNone/>
            </a:pPr>
            <a:r>
              <a:rPr lang="en-US" sz="3000">
                <a:solidFill>
                  <a:srgbClr val="FFFFFF"/>
                </a:solidFill>
                <a:latin typeface="Poppins"/>
                <a:ea typeface="Poppins"/>
                <a:cs typeface="Poppins"/>
                <a:sym typeface="Poppins"/>
              </a:rPr>
              <a:t>Former middle school Spanish teacher! </a:t>
            </a:r>
            <a:endParaRPr sz="3000">
              <a:solidFill>
                <a:srgbClr val="FFFFFF"/>
              </a:solidFill>
              <a:latin typeface="Poppins"/>
              <a:ea typeface="Poppins"/>
              <a:cs typeface="Poppins"/>
              <a:sym typeface="Poppins"/>
            </a:endParaRPr>
          </a:p>
        </p:txBody>
      </p:sp>
      <p:pic>
        <p:nvPicPr>
          <p:cNvPr id="183" name="Google Shape;183;p27" title="Screenshot 2025-05-19 at 9.49.58 AM.png"/>
          <p:cNvPicPr preferRelativeResize="0"/>
          <p:nvPr/>
        </p:nvPicPr>
        <p:blipFill>
          <a:blip r:embed="rId4">
            <a:alphaModFix/>
          </a:blip>
          <a:stretch>
            <a:fillRect/>
          </a:stretch>
        </p:blipFill>
        <p:spPr>
          <a:xfrm>
            <a:off x="8699583" y="3726725"/>
            <a:ext cx="3967605" cy="4977874"/>
          </a:xfrm>
          <a:prstGeom prst="rect">
            <a:avLst/>
          </a:prstGeom>
          <a:noFill/>
          <a:ln>
            <a:noFill/>
          </a:ln>
        </p:spPr>
      </p:pic>
      <p:pic>
        <p:nvPicPr>
          <p:cNvPr id="184" name="Google Shape;184;p27"/>
          <p:cNvPicPr preferRelativeResize="0"/>
          <p:nvPr/>
        </p:nvPicPr>
        <p:blipFill rotWithShape="1">
          <a:blip r:embed="rId5">
            <a:alphaModFix/>
          </a:blip>
          <a:srcRect b="8265" l="0" r="0" t="5550"/>
          <a:stretch/>
        </p:blipFill>
        <p:spPr>
          <a:xfrm>
            <a:off x="13073900" y="3726725"/>
            <a:ext cx="3849737" cy="49778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188" name="Shape 188"/>
        <p:cNvGrpSpPr/>
        <p:nvPr/>
      </p:nvGrpSpPr>
      <p:grpSpPr>
        <a:xfrm>
          <a:off x="0" y="0"/>
          <a:ext cx="0" cy="0"/>
          <a:chOff x="0" y="0"/>
          <a:chExt cx="0" cy="0"/>
        </a:xfrm>
      </p:grpSpPr>
      <p:sp>
        <p:nvSpPr>
          <p:cNvPr id="189" name="Google Shape;189;p28"/>
          <p:cNvSpPr/>
          <p:nvPr/>
        </p:nvSpPr>
        <p:spPr>
          <a:xfrm rot="-561021">
            <a:off x="499868" y="253161"/>
            <a:ext cx="4664422" cy="2794675"/>
          </a:xfrm>
          <a:custGeom>
            <a:rect b="b" l="l" r="r" t="t"/>
            <a:pathLst>
              <a:path extrusionOk="0" h="4856954" w="7393490">
                <a:moveTo>
                  <a:pt x="0" y="0"/>
                </a:moveTo>
                <a:lnTo>
                  <a:pt x="7393489" y="0"/>
                </a:lnTo>
                <a:lnTo>
                  <a:pt x="7393489" y="4856954"/>
                </a:lnTo>
                <a:lnTo>
                  <a:pt x="0" y="4856954"/>
                </a:lnTo>
                <a:lnTo>
                  <a:pt x="0" y="0"/>
                </a:lnTo>
                <a:close/>
              </a:path>
            </a:pathLst>
          </a:custGeom>
          <a:blipFill rotWithShape="1">
            <a:blip r:embed="rId3">
              <a:alphaModFix/>
            </a:blip>
            <a:stretch>
              <a:fillRect b="0" l="0" r="0" t="0"/>
            </a:stretch>
          </a:blipFill>
          <a:ln>
            <a:noFill/>
          </a:ln>
        </p:spPr>
      </p:sp>
      <p:sp>
        <p:nvSpPr>
          <p:cNvPr id="190" name="Google Shape;190;p28"/>
          <p:cNvSpPr txBox="1"/>
          <p:nvPr/>
        </p:nvSpPr>
        <p:spPr>
          <a:xfrm>
            <a:off x="4572000" y="766850"/>
            <a:ext cx="13449900" cy="230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500">
                <a:solidFill>
                  <a:srgbClr val="FFFFFF"/>
                </a:solidFill>
                <a:latin typeface="Impact"/>
                <a:ea typeface="Impact"/>
                <a:cs typeface="Impact"/>
                <a:sym typeface="Impact"/>
              </a:rPr>
              <a:t>Introduction &amp; History with Program</a:t>
            </a:r>
            <a:endParaRPr b="1" sz="7500">
              <a:latin typeface="Impact"/>
              <a:ea typeface="Impact"/>
              <a:cs typeface="Impact"/>
              <a:sym typeface="Impact"/>
            </a:endParaRPr>
          </a:p>
        </p:txBody>
      </p:sp>
      <p:sp>
        <p:nvSpPr>
          <p:cNvPr id="191" name="Google Shape;191;p28"/>
          <p:cNvSpPr txBox="1"/>
          <p:nvPr/>
        </p:nvSpPr>
        <p:spPr>
          <a:xfrm>
            <a:off x="177325" y="5102950"/>
            <a:ext cx="8137800" cy="1754400"/>
          </a:xfrm>
          <a:prstGeom prst="rect">
            <a:avLst/>
          </a:prstGeom>
          <a:noFill/>
          <a:ln>
            <a:noFill/>
          </a:ln>
        </p:spPr>
        <p:txBody>
          <a:bodyPr anchorCtr="0" anchor="t" bIns="0" lIns="0" spcFirstLastPara="1" rIns="0" wrap="square" tIns="0">
            <a:spAutoFit/>
          </a:bodyPr>
          <a:lstStyle/>
          <a:p>
            <a:pPr indent="0" lvl="0" marL="0" marR="0" rtl="0" algn="ctr">
              <a:lnSpc>
                <a:spcPct val="139977"/>
              </a:lnSpc>
              <a:spcBef>
                <a:spcPts val="0"/>
              </a:spcBef>
              <a:spcAft>
                <a:spcPts val="0"/>
              </a:spcAft>
              <a:buNone/>
            </a:pPr>
            <a:r>
              <a:rPr b="1" lang="en-US" sz="3000">
                <a:solidFill>
                  <a:srgbClr val="FFFFFF"/>
                </a:solidFill>
                <a:latin typeface="Poppins"/>
                <a:ea typeface="Poppins"/>
                <a:cs typeface="Poppins"/>
                <a:sym typeface="Poppins"/>
              </a:rPr>
              <a:t>Gabriela Langendorf</a:t>
            </a:r>
            <a:endParaRPr b="1" sz="3000">
              <a:solidFill>
                <a:srgbClr val="FFFFFF"/>
              </a:solidFill>
              <a:latin typeface="Poppins"/>
              <a:ea typeface="Poppins"/>
              <a:cs typeface="Poppins"/>
              <a:sym typeface="Poppins"/>
            </a:endParaRPr>
          </a:p>
          <a:p>
            <a:pPr indent="0" lvl="0" marL="0" marR="0" rtl="0" algn="ctr">
              <a:lnSpc>
                <a:spcPct val="139977"/>
              </a:lnSpc>
              <a:spcBef>
                <a:spcPts val="0"/>
              </a:spcBef>
              <a:spcAft>
                <a:spcPts val="0"/>
              </a:spcAft>
              <a:buNone/>
            </a:pPr>
            <a:r>
              <a:rPr lang="en-US" sz="3000">
                <a:solidFill>
                  <a:srgbClr val="FFFFFF"/>
                </a:solidFill>
                <a:latin typeface="Poppins"/>
                <a:ea typeface="Poppins"/>
                <a:cs typeface="Poppins"/>
                <a:sym typeface="Poppins"/>
              </a:rPr>
              <a:t>Manager, Teacher Licensure</a:t>
            </a:r>
            <a:endParaRPr sz="3000">
              <a:solidFill>
                <a:srgbClr val="FFFFFF"/>
              </a:solidFill>
              <a:latin typeface="Poppins"/>
              <a:ea typeface="Poppins"/>
              <a:cs typeface="Poppins"/>
              <a:sym typeface="Poppins"/>
            </a:endParaRPr>
          </a:p>
          <a:p>
            <a:pPr indent="0" lvl="0" marL="0" marR="0" rtl="0" algn="ctr">
              <a:lnSpc>
                <a:spcPct val="139977"/>
              </a:lnSpc>
              <a:spcBef>
                <a:spcPts val="0"/>
              </a:spcBef>
              <a:spcAft>
                <a:spcPts val="0"/>
              </a:spcAft>
              <a:buNone/>
            </a:pPr>
            <a:r>
              <a:rPr lang="en-US" sz="3000">
                <a:solidFill>
                  <a:srgbClr val="FFFFFF"/>
                </a:solidFill>
                <a:latin typeface="Poppins"/>
                <a:ea typeface="Poppins"/>
                <a:cs typeface="Poppins"/>
                <a:sym typeface="Poppins"/>
              </a:rPr>
              <a:t>Former high school math teacher!</a:t>
            </a:r>
            <a:endParaRPr sz="3000">
              <a:solidFill>
                <a:srgbClr val="FFFFFF"/>
              </a:solidFill>
              <a:latin typeface="Poppins"/>
              <a:ea typeface="Poppins"/>
              <a:cs typeface="Poppins"/>
              <a:sym typeface="Poppins"/>
            </a:endParaRPr>
          </a:p>
        </p:txBody>
      </p:sp>
      <p:pic>
        <p:nvPicPr>
          <p:cNvPr id="192" name="Google Shape;192;p28"/>
          <p:cNvPicPr preferRelativeResize="0"/>
          <p:nvPr/>
        </p:nvPicPr>
        <p:blipFill>
          <a:blip r:embed="rId4">
            <a:alphaModFix/>
          </a:blip>
          <a:stretch>
            <a:fillRect/>
          </a:stretch>
        </p:blipFill>
        <p:spPr>
          <a:xfrm>
            <a:off x="13601900" y="3736450"/>
            <a:ext cx="4286250" cy="4248150"/>
          </a:xfrm>
          <a:prstGeom prst="rect">
            <a:avLst/>
          </a:prstGeom>
          <a:noFill/>
          <a:ln>
            <a:noFill/>
          </a:ln>
        </p:spPr>
      </p:pic>
      <p:pic>
        <p:nvPicPr>
          <p:cNvPr id="193" name="Google Shape;193;p28"/>
          <p:cNvPicPr preferRelativeResize="0"/>
          <p:nvPr/>
        </p:nvPicPr>
        <p:blipFill rotWithShape="1">
          <a:blip r:embed="rId5">
            <a:alphaModFix/>
          </a:blip>
          <a:srcRect b="19828" l="0" r="0" t="29291"/>
          <a:stretch/>
        </p:blipFill>
        <p:spPr>
          <a:xfrm>
            <a:off x="8485957" y="3736450"/>
            <a:ext cx="4703742" cy="42481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197" name="Shape 197"/>
        <p:cNvGrpSpPr/>
        <p:nvPr/>
      </p:nvGrpSpPr>
      <p:grpSpPr>
        <a:xfrm>
          <a:off x="0" y="0"/>
          <a:ext cx="0" cy="0"/>
          <a:chOff x="0" y="0"/>
          <a:chExt cx="0" cy="0"/>
        </a:xfrm>
      </p:grpSpPr>
      <p:sp>
        <p:nvSpPr>
          <p:cNvPr id="198" name="Google Shape;198;p29"/>
          <p:cNvSpPr/>
          <p:nvPr/>
        </p:nvSpPr>
        <p:spPr>
          <a:xfrm>
            <a:off x="531499" y="2206564"/>
            <a:ext cx="6275070" cy="5873877"/>
          </a:xfrm>
          <a:custGeom>
            <a:rect b="b" l="l" r="r" t="t"/>
            <a:pathLst>
              <a:path extrusionOk="0" h="4114800" w="4114800">
                <a:moveTo>
                  <a:pt x="0" y="0"/>
                </a:moveTo>
                <a:lnTo>
                  <a:pt x="4114800" y="0"/>
                </a:lnTo>
                <a:lnTo>
                  <a:pt x="4114800" y="4114800"/>
                </a:lnTo>
                <a:lnTo>
                  <a:pt x="0" y="4114800"/>
                </a:lnTo>
                <a:lnTo>
                  <a:pt x="0" y="0"/>
                </a:lnTo>
                <a:close/>
              </a:path>
            </a:pathLst>
          </a:custGeom>
          <a:blipFill rotWithShape="1">
            <a:blip r:embed="rId3">
              <a:alphaModFix/>
            </a:blip>
            <a:stretch>
              <a:fillRect b="0" l="0" r="0" t="0"/>
            </a:stretch>
          </a:blipFill>
          <a:ln>
            <a:noFill/>
          </a:ln>
        </p:spPr>
      </p:sp>
      <p:sp>
        <p:nvSpPr>
          <p:cNvPr id="199" name="Google Shape;199;p29"/>
          <p:cNvSpPr txBox="1"/>
          <p:nvPr/>
        </p:nvSpPr>
        <p:spPr>
          <a:xfrm>
            <a:off x="7358300" y="2545199"/>
            <a:ext cx="10096200" cy="5079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1000">
                <a:solidFill>
                  <a:srgbClr val="FFFFFF"/>
                </a:solidFill>
                <a:latin typeface="Impact"/>
                <a:ea typeface="Impact"/>
                <a:cs typeface="Impact"/>
                <a:sym typeface="Impact"/>
              </a:rPr>
              <a:t>The Need for Language Educators</a:t>
            </a:r>
            <a:endParaRPr b="1" sz="11000">
              <a:solidFill>
                <a:srgbClr val="FFFFFF"/>
              </a:solidFill>
              <a:latin typeface="Impact"/>
              <a:ea typeface="Impact"/>
              <a:cs typeface="Impact"/>
              <a:sym typeface="Impac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203" name="Shape 203"/>
        <p:cNvGrpSpPr/>
        <p:nvPr/>
      </p:nvGrpSpPr>
      <p:grpSpPr>
        <a:xfrm>
          <a:off x="0" y="0"/>
          <a:ext cx="0" cy="0"/>
          <a:chOff x="0" y="0"/>
          <a:chExt cx="0" cy="0"/>
        </a:xfrm>
      </p:grpSpPr>
      <p:sp>
        <p:nvSpPr>
          <p:cNvPr id="204" name="Google Shape;204;p30"/>
          <p:cNvSpPr/>
          <p:nvPr/>
        </p:nvSpPr>
        <p:spPr>
          <a:xfrm rot="-561021">
            <a:off x="499868" y="253161"/>
            <a:ext cx="4664422" cy="2794675"/>
          </a:xfrm>
          <a:custGeom>
            <a:rect b="b" l="l" r="r" t="t"/>
            <a:pathLst>
              <a:path extrusionOk="0" h="4856954" w="7393490">
                <a:moveTo>
                  <a:pt x="0" y="0"/>
                </a:moveTo>
                <a:lnTo>
                  <a:pt x="7393489" y="0"/>
                </a:lnTo>
                <a:lnTo>
                  <a:pt x="7393489" y="4856954"/>
                </a:lnTo>
                <a:lnTo>
                  <a:pt x="0" y="4856954"/>
                </a:lnTo>
                <a:lnTo>
                  <a:pt x="0" y="0"/>
                </a:lnTo>
                <a:close/>
              </a:path>
            </a:pathLst>
          </a:custGeom>
          <a:blipFill rotWithShape="1">
            <a:blip r:embed="rId3">
              <a:alphaModFix/>
            </a:blip>
            <a:stretch>
              <a:fillRect b="0" l="0" r="0" t="0"/>
            </a:stretch>
          </a:blipFill>
          <a:ln>
            <a:noFill/>
          </a:ln>
        </p:spPr>
      </p:sp>
      <p:sp>
        <p:nvSpPr>
          <p:cNvPr id="205" name="Google Shape;205;p30"/>
          <p:cNvSpPr txBox="1"/>
          <p:nvPr/>
        </p:nvSpPr>
        <p:spPr>
          <a:xfrm>
            <a:off x="4572000" y="309650"/>
            <a:ext cx="13449900" cy="230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500">
                <a:solidFill>
                  <a:srgbClr val="FFFFFF"/>
                </a:solidFill>
                <a:latin typeface="Impact"/>
                <a:ea typeface="Impact"/>
                <a:cs typeface="Impact"/>
                <a:sym typeface="Impact"/>
              </a:rPr>
              <a:t>The Need for World Language Educators</a:t>
            </a:r>
            <a:endParaRPr b="1" sz="7500">
              <a:latin typeface="Impact"/>
              <a:ea typeface="Impact"/>
              <a:cs typeface="Impact"/>
              <a:sym typeface="Impact"/>
            </a:endParaRPr>
          </a:p>
        </p:txBody>
      </p:sp>
      <p:sp>
        <p:nvSpPr>
          <p:cNvPr id="206" name="Google Shape;206;p30"/>
          <p:cNvSpPr txBox="1"/>
          <p:nvPr/>
        </p:nvSpPr>
        <p:spPr>
          <a:xfrm>
            <a:off x="1109100" y="3284550"/>
            <a:ext cx="8526900" cy="6510000"/>
          </a:xfrm>
          <a:prstGeom prst="rect">
            <a:avLst/>
          </a:prstGeom>
          <a:noFill/>
          <a:ln>
            <a:noFill/>
          </a:ln>
        </p:spPr>
        <p:txBody>
          <a:bodyPr anchorCtr="0" anchor="t" bIns="0" lIns="0" spcFirstLastPara="1" rIns="0" wrap="square" tIns="0">
            <a:spAutoFit/>
          </a:bodyPr>
          <a:lstStyle/>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World Language instruction is vital.</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Illinois continues to face a shortage of language educators (world language, bilingual, and ESL)</a:t>
            </a:r>
            <a:endParaRPr sz="4500">
              <a:solidFill>
                <a:srgbClr val="FFFFFF"/>
              </a:solidFill>
              <a:latin typeface="Poppins"/>
              <a:ea typeface="Poppins"/>
              <a:cs typeface="Poppins"/>
              <a:sym typeface="Poppins"/>
            </a:endParaRPr>
          </a:p>
          <a:p>
            <a:pPr indent="0" lvl="0" marL="0" marR="0" rtl="0" algn="l">
              <a:lnSpc>
                <a:spcPct val="139977"/>
              </a:lnSpc>
              <a:spcBef>
                <a:spcPts val="0"/>
              </a:spcBef>
              <a:spcAft>
                <a:spcPts val="0"/>
              </a:spcAft>
              <a:buNone/>
            </a:pPr>
            <a:r>
              <a:t/>
            </a:r>
            <a:endParaRPr sz="4500">
              <a:solidFill>
                <a:srgbClr val="FFFFFF"/>
              </a:solidFill>
              <a:latin typeface="Poppins"/>
              <a:ea typeface="Poppins"/>
              <a:cs typeface="Poppins"/>
              <a:sym typeface="Poppins"/>
            </a:endParaRPr>
          </a:p>
        </p:txBody>
      </p:sp>
      <p:pic>
        <p:nvPicPr>
          <p:cNvPr id="207" name="Google Shape;207;p30" title="Screenshot 2025-05-19 at 10.16.31 AM.png"/>
          <p:cNvPicPr preferRelativeResize="0"/>
          <p:nvPr/>
        </p:nvPicPr>
        <p:blipFill>
          <a:blip r:embed="rId4">
            <a:alphaModFix/>
          </a:blip>
          <a:stretch>
            <a:fillRect/>
          </a:stretch>
        </p:blipFill>
        <p:spPr>
          <a:xfrm>
            <a:off x="11328806" y="3284550"/>
            <a:ext cx="6508351" cy="68699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211" name="Shape 211"/>
        <p:cNvGrpSpPr/>
        <p:nvPr/>
      </p:nvGrpSpPr>
      <p:grpSpPr>
        <a:xfrm>
          <a:off x="0" y="0"/>
          <a:ext cx="0" cy="0"/>
          <a:chOff x="0" y="0"/>
          <a:chExt cx="0" cy="0"/>
        </a:xfrm>
      </p:grpSpPr>
      <p:sp>
        <p:nvSpPr>
          <p:cNvPr id="212" name="Google Shape;212;p31"/>
          <p:cNvSpPr/>
          <p:nvPr/>
        </p:nvSpPr>
        <p:spPr>
          <a:xfrm rot="-570882">
            <a:off x="109014" y="347457"/>
            <a:ext cx="7393490" cy="4856954"/>
          </a:xfrm>
          <a:custGeom>
            <a:rect b="b" l="l" r="r" t="t"/>
            <a:pathLst>
              <a:path extrusionOk="0" h="4856954" w="7393490">
                <a:moveTo>
                  <a:pt x="0" y="0"/>
                </a:moveTo>
                <a:lnTo>
                  <a:pt x="7393489" y="0"/>
                </a:lnTo>
                <a:lnTo>
                  <a:pt x="7393489" y="4856954"/>
                </a:lnTo>
                <a:lnTo>
                  <a:pt x="0" y="4856954"/>
                </a:lnTo>
                <a:lnTo>
                  <a:pt x="0" y="0"/>
                </a:lnTo>
                <a:close/>
              </a:path>
            </a:pathLst>
          </a:custGeom>
          <a:blipFill rotWithShape="1">
            <a:blip r:embed="rId3">
              <a:alphaModFix/>
            </a:blip>
            <a:stretch>
              <a:fillRect b="0" l="0" r="0" t="0"/>
            </a:stretch>
          </a:blipFill>
          <a:ln>
            <a:noFill/>
          </a:ln>
        </p:spPr>
      </p:sp>
      <p:pic>
        <p:nvPicPr>
          <p:cNvPr id="213" name="Google Shape;213;p31" title="Screenshot 2025-05-19 at 10.20.22 AM.png"/>
          <p:cNvPicPr preferRelativeResize="0"/>
          <p:nvPr/>
        </p:nvPicPr>
        <p:blipFill>
          <a:blip r:embed="rId4">
            <a:alphaModFix/>
          </a:blip>
          <a:stretch>
            <a:fillRect/>
          </a:stretch>
        </p:blipFill>
        <p:spPr>
          <a:xfrm>
            <a:off x="7301236" y="264000"/>
            <a:ext cx="10696314" cy="3165000"/>
          </a:xfrm>
          <a:prstGeom prst="rect">
            <a:avLst/>
          </a:prstGeom>
          <a:noFill/>
          <a:ln>
            <a:noFill/>
          </a:ln>
        </p:spPr>
      </p:pic>
      <p:pic>
        <p:nvPicPr>
          <p:cNvPr id="214" name="Google Shape;214;p31" title="Screenshot 2025-05-19 at 10.25.08 AM.png"/>
          <p:cNvPicPr preferRelativeResize="0"/>
          <p:nvPr/>
        </p:nvPicPr>
        <p:blipFill>
          <a:blip r:embed="rId5">
            <a:alphaModFix/>
          </a:blip>
          <a:stretch>
            <a:fillRect/>
          </a:stretch>
        </p:blipFill>
        <p:spPr>
          <a:xfrm>
            <a:off x="1088853" y="3522000"/>
            <a:ext cx="5619147" cy="6553200"/>
          </a:xfrm>
          <a:prstGeom prst="rect">
            <a:avLst/>
          </a:prstGeom>
          <a:noFill/>
          <a:ln>
            <a:noFill/>
          </a:ln>
        </p:spPr>
      </p:pic>
      <p:sp>
        <p:nvSpPr>
          <p:cNvPr id="215" name="Google Shape;215;p31"/>
          <p:cNvSpPr txBox="1"/>
          <p:nvPr/>
        </p:nvSpPr>
        <p:spPr>
          <a:xfrm>
            <a:off x="1088775" y="2282100"/>
            <a:ext cx="5619300" cy="11637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200">
                <a:solidFill>
                  <a:schemeClr val="dk1"/>
                </a:solidFill>
                <a:latin typeface="Calibri"/>
                <a:ea typeface="Calibri"/>
                <a:cs typeface="Calibri"/>
                <a:sym typeface="Calibri"/>
              </a:rPr>
              <a:t>CPS Vacancies in September for the 24-25 School Year</a:t>
            </a:r>
            <a:endParaRPr sz="3200">
              <a:solidFill>
                <a:schemeClr val="dk1"/>
              </a:solidFill>
              <a:latin typeface="Calibri"/>
              <a:ea typeface="Calibri"/>
              <a:cs typeface="Calibri"/>
              <a:sym typeface="Calibri"/>
            </a:endParaRPr>
          </a:p>
        </p:txBody>
      </p:sp>
      <p:pic>
        <p:nvPicPr>
          <p:cNvPr id="216" name="Google Shape;216;p31" title="Screenshot 2025-05-19 at 10.29.00 AM.png"/>
          <p:cNvPicPr preferRelativeResize="0"/>
          <p:nvPr/>
        </p:nvPicPr>
        <p:blipFill>
          <a:blip r:embed="rId6">
            <a:alphaModFix/>
          </a:blip>
          <a:stretch>
            <a:fillRect/>
          </a:stretch>
        </p:blipFill>
        <p:spPr>
          <a:xfrm>
            <a:off x="7301228" y="3737075"/>
            <a:ext cx="10130124" cy="6123038"/>
          </a:xfrm>
          <a:prstGeom prst="rect">
            <a:avLst/>
          </a:prstGeom>
          <a:noFill/>
          <a:ln>
            <a:noFill/>
          </a:ln>
        </p:spPr>
      </p:pic>
      <p:sp>
        <p:nvSpPr>
          <p:cNvPr id="217" name="Google Shape;217;p31"/>
          <p:cNvSpPr/>
          <p:nvPr/>
        </p:nvSpPr>
        <p:spPr>
          <a:xfrm>
            <a:off x="13096000" y="4376425"/>
            <a:ext cx="4241400" cy="2771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218" name="Google Shape;218;p31"/>
          <p:cNvCxnSpPr/>
          <p:nvPr/>
        </p:nvCxnSpPr>
        <p:spPr>
          <a:xfrm>
            <a:off x="8239050" y="8431700"/>
            <a:ext cx="5264400" cy="0"/>
          </a:xfrm>
          <a:prstGeom prst="straightConnector1">
            <a:avLst/>
          </a:prstGeom>
          <a:noFill/>
          <a:ln cap="flat" cmpd="sng" w="28575">
            <a:solidFill>
              <a:srgbClr val="5BDCE4"/>
            </a:solidFill>
            <a:prstDash val="solid"/>
            <a:round/>
            <a:headEnd len="med" w="med" type="none"/>
            <a:tailEnd len="med" w="med" type="none"/>
          </a:ln>
        </p:spPr>
      </p:cxnSp>
      <p:cxnSp>
        <p:nvCxnSpPr>
          <p:cNvPr id="219" name="Google Shape;219;p31"/>
          <p:cNvCxnSpPr/>
          <p:nvPr/>
        </p:nvCxnSpPr>
        <p:spPr>
          <a:xfrm flipH="1" rot="10800000">
            <a:off x="7430500" y="8745400"/>
            <a:ext cx="3675900" cy="12000"/>
          </a:xfrm>
          <a:prstGeom prst="straightConnector1">
            <a:avLst/>
          </a:prstGeom>
          <a:noFill/>
          <a:ln cap="flat" cmpd="sng" w="28575">
            <a:solidFill>
              <a:srgbClr val="5BDCE4"/>
            </a:solidFill>
            <a:prstDash val="solid"/>
            <a:round/>
            <a:headEnd len="med" w="med" type="none"/>
            <a:tailEnd len="med" w="med" type="none"/>
          </a:ln>
        </p:spPr>
      </p:cxnSp>
      <p:cxnSp>
        <p:nvCxnSpPr>
          <p:cNvPr id="220" name="Google Shape;220;p31"/>
          <p:cNvCxnSpPr/>
          <p:nvPr/>
        </p:nvCxnSpPr>
        <p:spPr>
          <a:xfrm>
            <a:off x="7430500" y="9744725"/>
            <a:ext cx="5264400" cy="0"/>
          </a:xfrm>
          <a:prstGeom prst="straightConnector1">
            <a:avLst/>
          </a:prstGeom>
          <a:noFill/>
          <a:ln cap="flat" cmpd="sng" w="28575">
            <a:solidFill>
              <a:srgbClr val="5BDCE4"/>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224" name="Shape 224"/>
        <p:cNvGrpSpPr/>
        <p:nvPr/>
      </p:nvGrpSpPr>
      <p:grpSpPr>
        <a:xfrm>
          <a:off x="0" y="0"/>
          <a:ext cx="0" cy="0"/>
          <a:chOff x="0" y="0"/>
          <a:chExt cx="0" cy="0"/>
        </a:xfrm>
      </p:grpSpPr>
      <p:sp>
        <p:nvSpPr>
          <p:cNvPr id="225" name="Google Shape;225;p32"/>
          <p:cNvSpPr/>
          <p:nvPr/>
        </p:nvSpPr>
        <p:spPr>
          <a:xfrm>
            <a:off x="531499" y="2206564"/>
            <a:ext cx="6275070" cy="5873877"/>
          </a:xfrm>
          <a:custGeom>
            <a:rect b="b" l="l" r="r" t="t"/>
            <a:pathLst>
              <a:path extrusionOk="0" h="4114800" w="4114800">
                <a:moveTo>
                  <a:pt x="0" y="0"/>
                </a:moveTo>
                <a:lnTo>
                  <a:pt x="4114800" y="0"/>
                </a:lnTo>
                <a:lnTo>
                  <a:pt x="4114800" y="4114800"/>
                </a:lnTo>
                <a:lnTo>
                  <a:pt x="0" y="4114800"/>
                </a:lnTo>
                <a:lnTo>
                  <a:pt x="0" y="0"/>
                </a:lnTo>
                <a:close/>
              </a:path>
            </a:pathLst>
          </a:custGeom>
          <a:blipFill rotWithShape="1">
            <a:blip r:embed="rId3">
              <a:alphaModFix/>
            </a:blip>
            <a:stretch>
              <a:fillRect b="0" l="0" r="0" t="0"/>
            </a:stretch>
          </a:blipFill>
          <a:ln>
            <a:noFill/>
          </a:ln>
        </p:spPr>
      </p:sp>
      <p:sp>
        <p:nvSpPr>
          <p:cNvPr id="226" name="Google Shape;226;p32"/>
          <p:cNvSpPr txBox="1"/>
          <p:nvPr/>
        </p:nvSpPr>
        <p:spPr>
          <a:xfrm>
            <a:off x="7358300" y="3269849"/>
            <a:ext cx="10096200" cy="3386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1000">
                <a:solidFill>
                  <a:srgbClr val="FFFFFF"/>
                </a:solidFill>
                <a:latin typeface="Impact"/>
                <a:ea typeface="Impact"/>
                <a:cs typeface="Impact"/>
                <a:sym typeface="Impact"/>
              </a:rPr>
              <a:t>Pathways at </a:t>
            </a:r>
            <a:endParaRPr b="1" sz="11000">
              <a:solidFill>
                <a:srgbClr val="FFFFFF"/>
              </a:solidFill>
              <a:latin typeface="Impact"/>
              <a:ea typeface="Impact"/>
              <a:cs typeface="Impact"/>
              <a:sym typeface="Impact"/>
            </a:endParaRPr>
          </a:p>
          <a:p>
            <a:pPr indent="0" lvl="0" marL="0" marR="0" rtl="0" algn="ctr">
              <a:lnSpc>
                <a:spcPct val="100000"/>
              </a:lnSpc>
              <a:spcBef>
                <a:spcPts val="0"/>
              </a:spcBef>
              <a:spcAft>
                <a:spcPts val="0"/>
              </a:spcAft>
              <a:buNone/>
            </a:pPr>
            <a:r>
              <a:rPr b="1" lang="en-US" sz="11000">
                <a:solidFill>
                  <a:srgbClr val="FFFFFF"/>
                </a:solidFill>
                <a:latin typeface="Impact"/>
                <a:ea typeface="Impact"/>
                <a:cs typeface="Impact"/>
                <a:sym typeface="Impact"/>
              </a:rPr>
              <a:t>Northwestern</a:t>
            </a:r>
            <a:endParaRPr b="1" sz="11000">
              <a:solidFill>
                <a:srgbClr val="FFFFFF"/>
              </a:solidFill>
              <a:latin typeface="Impact"/>
              <a:ea typeface="Impact"/>
              <a:cs typeface="Impact"/>
              <a:sym typeface="Impac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230" name="Shape 230"/>
        <p:cNvGrpSpPr/>
        <p:nvPr/>
      </p:nvGrpSpPr>
      <p:grpSpPr>
        <a:xfrm>
          <a:off x="0" y="0"/>
          <a:ext cx="0" cy="0"/>
          <a:chOff x="0" y="0"/>
          <a:chExt cx="0" cy="0"/>
        </a:xfrm>
      </p:grpSpPr>
      <p:sp>
        <p:nvSpPr>
          <p:cNvPr id="231" name="Google Shape;231;p33"/>
          <p:cNvSpPr/>
          <p:nvPr/>
        </p:nvSpPr>
        <p:spPr>
          <a:xfrm rot="-561021">
            <a:off x="499868" y="253161"/>
            <a:ext cx="4664422" cy="2794675"/>
          </a:xfrm>
          <a:custGeom>
            <a:rect b="b" l="l" r="r" t="t"/>
            <a:pathLst>
              <a:path extrusionOk="0" h="4856954" w="7393490">
                <a:moveTo>
                  <a:pt x="0" y="0"/>
                </a:moveTo>
                <a:lnTo>
                  <a:pt x="7393489" y="0"/>
                </a:lnTo>
                <a:lnTo>
                  <a:pt x="7393489" y="4856954"/>
                </a:lnTo>
                <a:lnTo>
                  <a:pt x="0" y="4856954"/>
                </a:lnTo>
                <a:lnTo>
                  <a:pt x="0" y="0"/>
                </a:lnTo>
                <a:close/>
              </a:path>
            </a:pathLst>
          </a:custGeom>
          <a:blipFill rotWithShape="1">
            <a:blip r:embed="rId3">
              <a:alphaModFix/>
            </a:blip>
            <a:stretch>
              <a:fillRect b="0" l="0" r="0" t="0"/>
            </a:stretch>
          </a:blipFill>
          <a:ln>
            <a:noFill/>
          </a:ln>
        </p:spPr>
      </p:sp>
      <p:sp>
        <p:nvSpPr>
          <p:cNvPr id="232" name="Google Shape;232;p33"/>
          <p:cNvSpPr txBox="1"/>
          <p:nvPr/>
        </p:nvSpPr>
        <p:spPr>
          <a:xfrm>
            <a:off x="4572000" y="309650"/>
            <a:ext cx="13449900" cy="1154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500">
                <a:solidFill>
                  <a:srgbClr val="FFFFFF"/>
                </a:solidFill>
                <a:latin typeface="Impact"/>
                <a:ea typeface="Impact"/>
                <a:cs typeface="Impact"/>
                <a:sym typeface="Impact"/>
              </a:rPr>
              <a:t>Pathways at  Northwestern</a:t>
            </a:r>
            <a:endParaRPr b="1" sz="7500">
              <a:latin typeface="Impact"/>
              <a:ea typeface="Impact"/>
              <a:cs typeface="Impact"/>
              <a:sym typeface="Impact"/>
            </a:endParaRPr>
          </a:p>
        </p:txBody>
      </p:sp>
      <p:sp>
        <p:nvSpPr>
          <p:cNvPr id="233" name="Google Shape;233;p33"/>
          <p:cNvSpPr txBox="1"/>
          <p:nvPr/>
        </p:nvSpPr>
        <p:spPr>
          <a:xfrm>
            <a:off x="1109100" y="3284550"/>
            <a:ext cx="16093800" cy="6510000"/>
          </a:xfrm>
          <a:prstGeom prst="rect">
            <a:avLst/>
          </a:prstGeom>
          <a:noFill/>
          <a:ln>
            <a:noFill/>
          </a:ln>
        </p:spPr>
        <p:txBody>
          <a:bodyPr anchorCtr="0" anchor="t" bIns="0" lIns="0" spcFirstLastPara="1" rIns="0" wrap="square" tIns="0">
            <a:spAutoFit/>
          </a:bodyPr>
          <a:lstStyle/>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There is a long history of a partnership between SESP and the Department of Spanish and Portuguese. The Spanish department provides the content area development and SESP offers the teacher education coursework and practicum.</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We also have an interrupted history with the French department (and German). </a:t>
            </a:r>
            <a:endParaRPr sz="4500">
              <a:solidFill>
                <a:srgbClr val="FFFFFF"/>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237" name="Shape 237"/>
        <p:cNvGrpSpPr/>
        <p:nvPr/>
      </p:nvGrpSpPr>
      <p:grpSpPr>
        <a:xfrm>
          <a:off x="0" y="0"/>
          <a:ext cx="0" cy="0"/>
          <a:chOff x="0" y="0"/>
          <a:chExt cx="0" cy="0"/>
        </a:xfrm>
      </p:grpSpPr>
      <p:sp>
        <p:nvSpPr>
          <p:cNvPr id="238" name="Google Shape;238;p34"/>
          <p:cNvSpPr txBox="1"/>
          <p:nvPr/>
        </p:nvSpPr>
        <p:spPr>
          <a:xfrm>
            <a:off x="-21348" y="-19050"/>
            <a:ext cx="18288000" cy="1464900"/>
          </a:xfrm>
          <a:prstGeom prst="rect">
            <a:avLst/>
          </a:prstGeom>
          <a:noFill/>
          <a:ln>
            <a:noFill/>
          </a:ln>
        </p:spPr>
        <p:txBody>
          <a:bodyPr anchorCtr="0" anchor="t" bIns="0" lIns="0" spcFirstLastPara="1" rIns="0" wrap="square" tIns="0">
            <a:spAutoFit/>
          </a:bodyPr>
          <a:lstStyle/>
          <a:p>
            <a:pPr indent="0" lvl="0" marL="0" marR="0" rtl="0" algn="ctr">
              <a:lnSpc>
                <a:spcPct val="111998"/>
              </a:lnSpc>
              <a:spcBef>
                <a:spcPts val="0"/>
              </a:spcBef>
              <a:spcAft>
                <a:spcPts val="0"/>
              </a:spcAft>
              <a:buNone/>
            </a:pPr>
            <a:r>
              <a:rPr lang="en-US" sz="9518">
                <a:solidFill>
                  <a:schemeClr val="lt1"/>
                </a:solidFill>
                <a:latin typeface="Impact"/>
                <a:ea typeface="Impact"/>
                <a:cs typeface="Impact"/>
                <a:sym typeface="Impact"/>
              </a:rPr>
              <a:t>Four Main Pathways</a:t>
            </a:r>
            <a:endParaRPr>
              <a:solidFill>
                <a:schemeClr val="lt1"/>
              </a:solidFill>
              <a:latin typeface="Impact"/>
              <a:ea typeface="Impact"/>
              <a:cs typeface="Impact"/>
              <a:sym typeface="Impact"/>
            </a:endParaRPr>
          </a:p>
        </p:txBody>
      </p:sp>
      <p:sp>
        <p:nvSpPr>
          <p:cNvPr id="239" name="Google Shape;239;p34"/>
          <p:cNvSpPr txBox="1"/>
          <p:nvPr/>
        </p:nvSpPr>
        <p:spPr>
          <a:xfrm>
            <a:off x="3324100" y="1617700"/>
            <a:ext cx="14942400" cy="85458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1" lang="en-US" sz="3000">
                <a:latin typeface="Poppins"/>
                <a:ea typeface="Poppins"/>
                <a:cs typeface="Poppins"/>
                <a:sym typeface="Poppins"/>
              </a:rPr>
              <a:t>1</a:t>
            </a:r>
            <a:r>
              <a:rPr b="1" i="0" lang="en-US" sz="3000" u="sng" cap="none" strike="noStrike">
                <a:solidFill>
                  <a:srgbClr val="000000"/>
                </a:solidFill>
                <a:latin typeface="Poppins"/>
                <a:ea typeface="Poppins"/>
                <a:cs typeface="Poppins"/>
                <a:sym typeface="Poppins"/>
              </a:rPr>
              <a:t>. Bachelor’s of Choice </a:t>
            </a:r>
            <a:r>
              <a:rPr b="1" lang="en-US" sz="3000" u="sng">
                <a:latin typeface="Poppins"/>
                <a:ea typeface="Poppins"/>
                <a:cs typeface="Poppins"/>
                <a:sym typeface="Poppins"/>
              </a:rPr>
              <a:t>(WCAS) </a:t>
            </a:r>
            <a:r>
              <a:rPr b="1" i="0" lang="en-US" sz="3000" u="sng" cap="none" strike="noStrike">
                <a:solidFill>
                  <a:srgbClr val="000000"/>
                </a:solidFill>
                <a:latin typeface="Poppins"/>
                <a:ea typeface="Poppins"/>
                <a:cs typeface="Poppins"/>
                <a:sym typeface="Poppins"/>
              </a:rPr>
              <a:t>+ Teaching License</a:t>
            </a:r>
            <a:endParaRPr u="sng"/>
          </a:p>
          <a:p>
            <a:pPr indent="-237489" lvl="1" marL="474978" marR="0" rtl="0" algn="l">
              <a:lnSpc>
                <a:spcPct val="140018"/>
              </a:lnSpc>
              <a:spcBef>
                <a:spcPts val="0"/>
              </a:spcBef>
              <a:spcAft>
                <a:spcPts val="0"/>
              </a:spcAft>
              <a:buClr>
                <a:srgbClr val="000000"/>
              </a:buClr>
              <a:buSzPts val="2199"/>
              <a:buFont typeface="Arial"/>
              <a:buChar char="•"/>
            </a:pPr>
            <a:r>
              <a:rPr b="0" i="0" lang="en-US" sz="2199" u="none" cap="none" strike="noStrike">
                <a:solidFill>
                  <a:srgbClr val="000000"/>
                </a:solidFill>
                <a:latin typeface="Poppins"/>
                <a:ea typeface="Poppins"/>
                <a:cs typeface="Poppins"/>
                <a:sym typeface="Poppins"/>
              </a:rPr>
              <a:t>Earn your bachelor’s degree from any of Northwestern’s schools.</a:t>
            </a:r>
            <a:endParaRPr/>
          </a:p>
          <a:p>
            <a:pPr indent="-237489" lvl="1" marL="474978" marR="0" rtl="0" algn="l">
              <a:lnSpc>
                <a:spcPct val="140018"/>
              </a:lnSpc>
              <a:spcBef>
                <a:spcPts val="0"/>
              </a:spcBef>
              <a:spcAft>
                <a:spcPts val="0"/>
              </a:spcAft>
              <a:buClr>
                <a:srgbClr val="000000"/>
              </a:buClr>
              <a:buSzPts val="2199"/>
              <a:buFont typeface="Arial"/>
              <a:buChar char="•"/>
            </a:pPr>
            <a:r>
              <a:rPr b="0" i="0" lang="en-US" sz="2199" u="none" cap="none" strike="noStrike">
                <a:solidFill>
                  <a:srgbClr val="000000"/>
                </a:solidFill>
                <a:latin typeface="Poppins"/>
                <a:ea typeface="Poppins"/>
                <a:cs typeface="Poppins"/>
                <a:sym typeface="Poppins"/>
              </a:rPr>
              <a:t>Work with our licensure manager to complete teaching licensure requirements </a:t>
            </a:r>
            <a:endParaRPr/>
          </a:p>
          <a:p>
            <a:pPr indent="0" lvl="0" marL="0" marR="0" rtl="0" algn="l">
              <a:lnSpc>
                <a:spcPct val="127330"/>
              </a:lnSpc>
              <a:spcBef>
                <a:spcPts val="0"/>
              </a:spcBef>
              <a:spcAft>
                <a:spcPts val="0"/>
              </a:spcAft>
              <a:buNone/>
            </a:pPr>
            <a:r>
              <a:t/>
            </a:r>
            <a:endParaRPr b="0" i="0" sz="15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b="1" lang="en-US" sz="3000">
                <a:latin typeface="Poppins"/>
                <a:ea typeface="Poppins"/>
                <a:cs typeface="Poppins"/>
                <a:sym typeface="Poppins"/>
              </a:rPr>
              <a:t>2</a:t>
            </a:r>
            <a:r>
              <a:rPr b="1" i="0" lang="en-US" sz="3000" u="none" cap="none" strike="noStrike">
                <a:solidFill>
                  <a:srgbClr val="000000"/>
                </a:solidFill>
                <a:latin typeface="Poppins"/>
                <a:ea typeface="Poppins"/>
                <a:cs typeface="Poppins"/>
                <a:sym typeface="Poppins"/>
              </a:rPr>
              <a:t>. SESP BSEd with Teaching Concentration</a:t>
            </a:r>
            <a:endParaRPr/>
          </a:p>
          <a:p>
            <a:pPr indent="-237489" lvl="1" marL="474978" marR="0" rtl="0" algn="l">
              <a:lnSpc>
                <a:spcPct val="140018"/>
              </a:lnSpc>
              <a:spcBef>
                <a:spcPts val="0"/>
              </a:spcBef>
              <a:spcAft>
                <a:spcPts val="0"/>
              </a:spcAft>
              <a:buClr>
                <a:srgbClr val="000000"/>
              </a:buClr>
              <a:buSzPts val="2199"/>
              <a:buFont typeface="Arial"/>
              <a:buChar char="•"/>
            </a:pPr>
            <a:r>
              <a:rPr b="0" i="0" lang="en-US" sz="2199" u="none" cap="none" strike="noStrike">
                <a:solidFill>
                  <a:srgbClr val="000000"/>
                </a:solidFill>
                <a:latin typeface="Poppins"/>
                <a:ea typeface="Poppins"/>
                <a:cs typeface="Poppins"/>
                <a:sym typeface="Poppins"/>
              </a:rPr>
              <a:t>Earn your Bachelor of Science in Education and Social Policy degree in SESP. </a:t>
            </a:r>
            <a:endParaRPr/>
          </a:p>
          <a:p>
            <a:pPr indent="-237489" lvl="1" marL="474978" marR="0" rtl="0" algn="l">
              <a:lnSpc>
                <a:spcPct val="140018"/>
              </a:lnSpc>
              <a:spcBef>
                <a:spcPts val="0"/>
              </a:spcBef>
              <a:spcAft>
                <a:spcPts val="0"/>
              </a:spcAft>
              <a:buClr>
                <a:srgbClr val="000000"/>
              </a:buClr>
              <a:buSzPts val="2199"/>
              <a:buFont typeface="Arial"/>
              <a:buChar char="•"/>
            </a:pPr>
            <a:r>
              <a:rPr b="0" i="0" lang="en-US" sz="2199" u="none" cap="none" strike="noStrike">
                <a:solidFill>
                  <a:srgbClr val="000000"/>
                </a:solidFill>
                <a:latin typeface="Poppins"/>
                <a:ea typeface="Poppins"/>
                <a:cs typeface="Poppins"/>
                <a:sym typeface="Poppins"/>
              </a:rPr>
              <a:t>Complete the teaching concentration in </a:t>
            </a:r>
            <a:r>
              <a:rPr lang="en-US" sz="2199">
                <a:latin typeface="Poppins"/>
                <a:ea typeface="Poppins"/>
                <a:cs typeface="Poppins"/>
                <a:sym typeface="Poppins"/>
              </a:rPr>
              <a:t>PK-12 World Language Teaching</a:t>
            </a:r>
            <a:endParaRPr/>
          </a:p>
          <a:p>
            <a:pPr indent="0" lvl="0" marL="0" marR="0" rtl="0" algn="l">
              <a:lnSpc>
                <a:spcPct val="127330"/>
              </a:lnSpc>
              <a:spcBef>
                <a:spcPts val="0"/>
              </a:spcBef>
              <a:spcAft>
                <a:spcPts val="0"/>
              </a:spcAft>
              <a:buNone/>
            </a:pPr>
            <a:r>
              <a:t/>
            </a:r>
            <a:endParaRPr b="0" i="0" sz="15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b="1" lang="en-US" sz="3000">
                <a:latin typeface="Poppins"/>
                <a:ea typeface="Poppins"/>
                <a:cs typeface="Poppins"/>
                <a:sym typeface="Poppins"/>
              </a:rPr>
              <a:t>3</a:t>
            </a:r>
            <a:r>
              <a:rPr b="1" i="0" lang="en-US" sz="3000" u="none" cap="none" strike="noStrike">
                <a:solidFill>
                  <a:srgbClr val="000000"/>
                </a:solidFill>
                <a:latin typeface="Poppins"/>
                <a:ea typeface="Poppins"/>
                <a:cs typeface="Poppins"/>
                <a:sym typeface="Poppins"/>
              </a:rPr>
              <a:t>. Bachelor’s and Accelerated MSEd</a:t>
            </a:r>
            <a:endParaRPr/>
          </a:p>
          <a:p>
            <a:pPr indent="-237489" lvl="1" marL="474978" marR="0" rtl="0" algn="l">
              <a:lnSpc>
                <a:spcPct val="140018"/>
              </a:lnSpc>
              <a:spcBef>
                <a:spcPts val="0"/>
              </a:spcBef>
              <a:spcAft>
                <a:spcPts val="0"/>
              </a:spcAft>
              <a:buClr>
                <a:srgbClr val="000000"/>
              </a:buClr>
              <a:buSzPts val="2199"/>
              <a:buFont typeface="Arial"/>
              <a:buChar char="•"/>
            </a:pPr>
            <a:r>
              <a:rPr b="0" i="0" lang="en-US" sz="2199" u="none" cap="none" strike="noStrike">
                <a:solidFill>
                  <a:srgbClr val="000000"/>
                </a:solidFill>
                <a:latin typeface="Poppins"/>
                <a:ea typeface="Poppins"/>
                <a:cs typeface="Poppins"/>
                <a:sym typeface="Poppins"/>
              </a:rPr>
              <a:t>Earn your Bachelor’s degree from any of Northwestern’s schools. While you complete your bachelor’s, complete up to 6 units of your master’s degree.</a:t>
            </a:r>
            <a:endParaRPr/>
          </a:p>
          <a:p>
            <a:pPr indent="-237489" lvl="1" marL="474978" marR="0" rtl="0" algn="l">
              <a:lnSpc>
                <a:spcPct val="140018"/>
              </a:lnSpc>
              <a:spcBef>
                <a:spcPts val="0"/>
              </a:spcBef>
              <a:spcAft>
                <a:spcPts val="0"/>
              </a:spcAft>
              <a:buClr>
                <a:srgbClr val="000000"/>
              </a:buClr>
              <a:buSzPts val="2199"/>
              <a:buFont typeface="Arial"/>
              <a:buChar char="•"/>
            </a:pPr>
            <a:r>
              <a:rPr b="0" i="0" lang="en-US" sz="2199" u="none" cap="none" strike="noStrike">
                <a:solidFill>
                  <a:srgbClr val="000000"/>
                </a:solidFill>
                <a:latin typeface="Poppins"/>
                <a:ea typeface="Poppins"/>
                <a:cs typeface="Poppins"/>
                <a:sym typeface="Poppins"/>
              </a:rPr>
              <a:t>After earning your bachelor’s, finish remaining master’s requirements. With careful planning, complete an Accelerated MSEd with as few as 9 units over three quarters. </a:t>
            </a:r>
            <a:endParaRPr/>
          </a:p>
          <a:p>
            <a:pPr indent="0" lvl="0" marL="0" marR="0" rtl="0" algn="l">
              <a:lnSpc>
                <a:spcPct val="127330"/>
              </a:lnSpc>
              <a:spcBef>
                <a:spcPts val="0"/>
              </a:spcBef>
              <a:spcAft>
                <a:spcPts val="0"/>
              </a:spcAft>
              <a:buNone/>
            </a:pPr>
            <a:r>
              <a:t/>
            </a:r>
            <a:endParaRPr b="0" i="0" sz="15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b="1" lang="en-US" sz="3000">
                <a:latin typeface="Poppins"/>
                <a:ea typeface="Poppins"/>
                <a:cs typeface="Poppins"/>
                <a:sym typeface="Poppins"/>
              </a:rPr>
              <a:t>4</a:t>
            </a:r>
            <a:r>
              <a:rPr b="1" i="0" lang="en-US" sz="3000" u="none" cap="none" strike="noStrike">
                <a:solidFill>
                  <a:srgbClr val="000000"/>
                </a:solidFill>
                <a:latin typeface="Poppins"/>
                <a:ea typeface="Poppins"/>
                <a:cs typeface="Poppins"/>
                <a:sym typeface="Poppins"/>
              </a:rPr>
              <a:t>. Traditional MSEd </a:t>
            </a:r>
            <a:endParaRPr/>
          </a:p>
          <a:p>
            <a:pPr indent="-237489" lvl="1" marL="474978" marR="0" rtl="0" algn="l">
              <a:lnSpc>
                <a:spcPct val="140018"/>
              </a:lnSpc>
              <a:spcBef>
                <a:spcPts val="0"/>
              </a:spcBef>
              <a:spcAft>
                <a:spcPts val="0"/>
              </a:spcAft>
              <a:buClr>
                <a:srgbClr val="000000"/>
              </a:buClr>
              <a:buSzPts val="2199"/>
              <a:buFont typeface="Arial"/>
              <a:buChar char="•"/>
            </a:pPr>
            <a:r>
              <a:rPr b="0" i="0" lang="en-US" sz="2199" u="none" cap="none" strike="noStrike">
                <a:solidFill>
                  <a:srgbClr val="000000"/>
                </a:solidFill>
                <a:latin typeface="Poppins"/>
                <a:ea typeface="Poppins"/>
                <a:cs typeface="Poppins"/>
                <a:sym typeface="Poppins"/>
              </a:rPr>
              <a:t>Earn your bachelor’s degree from any of Northwestern’s schools.</a:t>
            </a:r>
            <a:endParaRPr/>
          </a:p>
          <a:p>
            <a:pPr indent="-237489" lvl="1" marL="474978" marR="0" rtl="0" algn="l">
              <a:lnSpc>
                <a:spcPct val="140018"/>
              </a:lnSpc>
              <a:spcBef>
                <a:spcPts val="0"/>
              </a:spcBef>
              <a:spcAft>
                <a:spcPts val="0"/>
              </a:spcAft>
              <a:buClr>
                <a:srgbClr val="000000"/>
              </a:buClr>
              <a:buSzPts val="2199"/>
              <a:buFont typeface="Arial"/>
              <a:buChar char="•"/>
            </a:pPr>
            <a:r>
              <a:rPr b="0" i="0" lang="en-US" sz="2199" u="none" cap="none" strike="noStrike">
                <a:solidFill>
                  <a:srgbClr val="000000"/>
                </a:solidFill>
                <a:latin typeface="Poppins"/>
                <a:ea typeface="Poppins"/>
                <a:cs typeface="Poppins"/>
                <a:sym typeface="Poppins"/>
              </a:rPr>
              <a:t>Complete your master’s degree following our traditional sequence.  </a:t>
            </a:r>
            <a:endParaRPr/>
          </a:p>
          <a:p>
            <a:pPr indent="-237489" lvl="1" marL="474978" marR="0" rtl="0" algn="l">
              <a:lnSpc>
                <a:spcPct val="140018"/>
              </a:lnSpc>
              <a:spcBef>
                <a:spcPts val="0"/>
              </a:spcBef>
              <a:spcAft>
                <a:spcPts val="0"/>
              </a:spcAft>
              <a:buClr>
                <a:srgbClr val="000000"/>
              </a:buClr>
              <a:buSzPts val="2199"/>
              <a:buFont typeface="Arial"/>
              <a:buChar char="•"/>
            </a:pPr>
            <a:r>
              <a:rPr b="0" i="0" lang="en-US" sz="2199" u="none" cap="none" strike="noStrike">
                <a:solidFill>
                  <a:srgbClr val="000000"/>
                </a:solidFill>
                <a:latin typeface="Poppins"/>
                <a:ea typeface="Poppins"/>
                <a:cs typeface="Poppins"/>
                <a:sym typeface="Poppins"/>
              </a:rPr>
              <a:t>Some students proceed directly to the master’s </a:t>
            </a:r>
            <a:r>
              <a:rPr lang="en-US" sz="2199">
                <a:latin typeface="Poppins"/>
                <a:ea typeface="Poppins"/>
                <a:cs typeface="Poppins"/>
                <a:sym typeface="Poppins"/>
              </a:rPr>
              <a:t>while others take time away from NU between degrees.</a:t>
            </a:r>
            <a:endParaRPr b="0" i="0" sz="2199" u="none" cap="none" strike="noStrike">
              <a:solidFill>
                <a:srgbClr val="000000"/>
              </a:solidFill>
              <a:latin typeface="Poppins"/>
              <a:ea typeface="Poppins"/>
              <a:cs typeface="Poppins"/>
              <a:sym typeface="Poppins"/>
            </a:endParaRPr>
          </a:p>
        </p:txBody>
      </p:sp>
      <p:sp>
        <p:nvSpPr>
          <p:cNvPr id="240" name="Google Shape;240;p34"/>
          <p:cNvSpPr/>
          <p:nvPr/>
        </p:nvSpPr>
        <p:spPr>
          <a:xfrm>
            <a:off x="623875" y="1445850"/>
            <a:ext cx="2036271" cy="1909004"/>
          </a:xfrm>
          <a:custGeom>
            <a:rect b="b" l="l" r="r" t="t"/>
            <a:pathLst>
              <a:path extrusionOk="0" h="4627889" w="4627889">
                <a:moveTo>
                  <a:pt x="0" y="0"/>
                </a:moveTo>
                <a:lnTo>
                  <a:pt x="4627889" y="0"/>
                </a:lnTo>
                <a:lnTo>
                  <a:pt x="4627889" y="4627889"/>
                </a:lnTo>
                <a:lnTo>
                  <a:pt x="0" y="4627889"/>
                </a:lnTo>
                <a:lnTo>
                  <a:pt x="0" y="0"/>
                </a:lnTo>
                <a:close/>
              </a:path>
            </a:pathLst>
          </a:custGeom>
          <a:blipFill rotWithShape="1">
            <a:blip r:embed="rId3">
              <a:alphaModFix/>
            </a:blip>
            <a:stretch>
              <a:fillRect b="0" l="0" r="0" t="0"/>
            </a:stretch>
          </a:blipFill>
          <a:ln>
            <a:noFill/>
          </a:ln>
        </p:spPr>
      </p:sp>
      <p:sp>
        <p:nvSpPr>
          <p:cNvPr id="241" name="Google Shape;241;p34"/>
          <p:cNvSpPr/>
          <p:nvPr/>
        </p:nvSpPr>
        <p:spPr>
          <a:xfrm>
            <a:off x="623875" y="3724962"/>
            <a:ext cx="2036271" cy="1909004"/>
          </a:xfrm>
          <a:custGeom>
            <a:rect b="b" l="l" r="r" t="t"/>
            <a:pathLst>
              <a:path extrusionOk="0" h="4627889" w="4627889">
                <a:moveTo>
                  <a:pt x="0" y="0"/>
                </a:moveTo>
                <a:lnTo>
                  <a:pt x="4627889" y="0"/>
                </a:lnTo>
                <a:lnTo>
                  <a:pt x="4627889" y="4627889"/>
                </a:lnTo>
                <a:lnTo>
                  <a:pt x="0" y="4627889"/>
                </a:lnTo>
                <a:lnTo>
                  <a:pt x="0" y="0"/>
                </a:lnTo>
                <a:close/>
              </a:path>
            </a:pathLst>
          </a:custGeom>
          <a:blipFill rotWithShape="1">
            <a:blip r:embed="rId3">
              <a:alphaModFix/>
            </a:blip>
            <a:stretch>
              <a:fillRect b="0" l="0" r="0" t="0"/>
            </a:stretch>
          </a:blipFill>
          <a:ln>
            <a:noFill/>
          </a:ln>
        </p:spPr>
      </p:sp>
      <p:sp>
        <p:nvSpPr>
          <p:cNvPr id="242" name="Google Shape;242;p34"/>
          <p:cNvSpPr/>
          <p:nvPr/>
        </p:nvSpPr>
        <p:spPr>
          <a:xfrm>
            <a:off x="623875" y="6004075"/>
            <a:ext cx="2036271" cy="1909004"/>
          </a:xfrm>
          <a:custGeom>
            <a:rect b="b" l="l" r="r" t="t"/>
            <a:pathLst>
              <a:path extrusionOk="0" h="4627889" w="4627889">
                <a:moveTo>
                  <a:pt x="0" y="0"/>
                </a:moveTo>
                <a:lnTo>
                  <a:pt x="4627889" y="0"/>
                </a:lnTo>
                <a:lnTo>
                  <a:pt x="4627889" y="4627889"/>
                </a:lnTo>
                <a:lnTo>
                  <a:pt x="0" y="4627889"/>
                </a:lnTo>
                <a:lnTo>
                  <a:pt x="0" y="0"/>
                </a:lnTo>
                <a:close/>
              </a:path>
            </a:pathLst>
          </a:custGeom>
          <a:blipFill rotWithShape="1">
            <a:blip r:embed="rId3">
              <a:alphaModFix/>
            </a:blip>
            <a:stretch>
              <a:fillRect b="0" l="0" r="0" t="0"/>
            </a:stretch>
          </a:blipFill>
          <a:ln>
            <a:noFill/>
          </a:ln>
        </p:spPr>
      </p:sp>
      <p:sp>
        <p:nvSpPr>
          <p:cNvPr id="243" name="Google Shape;243;p34"/>
          <p:cNvSpPr/>
          <p:nvPr/>
        </p:nvSpPr>
        <p:spPr>
          <a:xfrm>
            <a:off x="623875" y="8264875"/>
            <a:ext cx="2036271" cy="1909004"/>
          </a:xfrm>
          <a:custGeom>
            <a:rect b="b" l="l" r="r" t="t"/>
            <a:pathLst>
              <a:path extrusionOk="0" h="4627889" w="4627889">
                <a:moveTo>
                  <a:pt x="0" y="0"/>
                </a:moveTo>
                <a:lnTo>
                  <a:pt x="4627889" y="0"/>
                </a:lnTo>
                <a:lnTo>
                  <a:pt x="4627889" y="4627889"/>
                </a:lnTo>
                <a:lnTo>
                  <a:pt x="0" y="4627889"/>
                </a:lnTo>
                <a:lnTo>
                  <a:pt x="0" y="0"/>
                </a:lnTo>
                <a:close/>
              </a:path>
            </a:pathLst>
          </a:custGeom>
          <a:blipFill rotWithShape="1">
            <a:blip r:embed="rId3">
              <a:alphaModFix/>
            </a:blip>
            <a:stretch>
              <a:fillRect b="0" l="0" r="0" t="0"/>
            </a:stretch>
          </a:blipFill>
          <a:ln>
            <a:noFill/>
          </a:ln>
        </p:spPr>
      </p:sp>
      <p:sp>
        <p:nvSpPr>
          <p:cNvPr id="244" name="Google Shape;244;p34"/>
          <p:cNvSpPr txBox="1"/>
          <p:nvPr/>
        </p:nvSpPr>
        <p:spPr>
          <a:xfrm>
            <a:off x="700075" y="2069775"/>
            <a:ext cx="1928100" cy="661500"/>
          </a:xfrm>
          <a:prstGeom prst="rect">
            <a:avLst/>
          </a:prstGeom>
          <a:solidFill>
            <a:srgbClr val="FFF2CC"/>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500">
                <a:solidFill>
                  <a:srgbClr val="004AAD"/>
                </a:solidFill>
                <a:latin typeface="Poppins"/>
                <a:ea typeface="Poppins"/>
                <a:cs typeface="Poppins"/>
                <a:sym typeface="Poppins"/>
              </a:rPr>
              <a:t>1. BA/BS and</a:t>
            </a:r>
            <a:endParaRPr b="1" sz="1500">
              <a:solidFill>
                <a:srgbClr val="004AAD"/>
              </a:solidFill>
              <a:latin typeface="Poppins"/>
              <a:ea typeface="Poppins"/>
              <a:cs typeface="Poppins"/>
              <a:sym typeface="Poppins"/>
            </a:endParaRPr>
          </a:p>
          <a:p>
            <a:pPr indent="0" lvl="0" marL="0" rtl="0" algn="ctr">
              <a:spcBef>
                <a:spcPts val="0"/>
              </a:spcBef>
              <a:spcAft>
                <a:spcPts val="0"/>
              </a:spcAft>
              <a:buNone/>
            </a:pPr>
            <a:r>
              <a:rPr b="1" lang="en-US" sz="1500">
                <a:solidFill>
                  <a:srgbClr val="004AAD"/>
                </a:solidFill>
                <a:latin typeface="Poppins"/>
                <a:ea typeface="Poppins"/>
                <a:cs typeface="Poppins"/>
                <a:sym typeface="Poppins"/>
              </a:rPr>
              <a:t>Teaching License</a:t>
            </a:r>
            <a:endParaRPr b="1" sz="1500">
              <a:solidFill>
                <a:srgbClr val="004AAD"/>
              </a:solidFill>
              <a:latin typeface="Poppins"/>
              <a:ea typeface="Poppins"/>
              <a:cs typeface="Poppins"/>
              <a:sym typeface="Poppins"/>
            </a:endParaRPr>
          </a:p>
        </p:txBody>
      </p:sp>
      <p:sp>
        <p:nvSpPr>
          <p:cNvPr id="245" name="Google Shape;245;p34"/>
          <p:cNvSpPr txBox="1"/>
          <p:nvPr/>
        </p:nvSpPr>
        <p:spPr>
          <a:xfrm>
            <a:off x="677963" y="4348713"/>
            <a:ext cx="1928100" cy="66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500">
                <a:solidFill>
                  <a:schemeClr val="lt1"/>
                </a:solidFill>
                <a:latin typeface="Poppins"/>
                <a:ea typeface="Poppins"/>
                <a:cs typeface="Poppins"/>
                <a:sym typeface="Poppins"/>
              </a:rPr>
              <a:t>2. SESP BSEd </a:t>
            </a:r>
            <a:r>
              <a:rPr lang="en-US" sz="1500">
                <a:solidFill>
                  <a:schemeClr val="lt1"/>
                </a:solidFill>
                <a:latin typeface="Poppins"/>
                <a:ea typeface="Poppins"/>
                <a:cs typeface="Poppins"/>
                <a:sym typeface="Poppins"/>
              </a:rPr>
              <a:t> and</a:t>
            </a:r>
            <a:endParaRPr sz="1500">
              <a:solidFill>
                <a:schemeClr val="lt1"/>
              </a:solidFill>
              <a:latin typeface="Poppins"/>
              <a:ea typeface="Poppins"/>
              <a:cs typeface="Poppins"/>
              <a:sym typeface="Poppins"/>
            </a:endParaRPr>
          </a:p>
          <a:p>
            <a:pPr indent="0" lvl="0" marL="0" rtl="0" algn="ctr">
              <a:spcBef>
                <a:spcPts val="0"/>
              </a:spcBef>
              <a:spcAft>
                <a:spcPts val="0"/>
              </a:spcAft>
              <a:buNone/>
            </a:pPr>
            <a:r>
              <a:rPr lang="en-US" sz="1500">
                <a:solidFill>
                  <a:schemeClr val="lt1"/>
                </a:solidFill>
                <a:latin typeface="Poppins"/>
                <a:ea typeface="Poppins"/>
                <a:cs typeface="Poppins"/>
                <a:sym typeface="Poppins"/>
              </a:rPr>
              <a:t>Teaching License</a:t>
            </a:r>
            <a:endParaRPr sz="1500">
              <a:solidFill>
                <a:schemeClr val="lt1"/>
              </a:solidFill>
              <a:latin typeface="Poppins"/>
              <a:ea typeface="Poppins"/>
              <a:cs typeface="Poppins"/>
              <a:sym typeface="Poppins"/>
            </a:endParaRPr>
          </a:p>
        </p:txBody>
      </p:sp>
      <p:sp>
        <p:nvSpPr>
          <p:cNvPr id="246" name="Google Shape;246;p34"/>
          <p:cNvSpPr txBox="1"/>
          <p:nvPr/>
        </p:nvSpPr>
        <p:spPr>
          <a:xfrm>
            <a:off x="700075" y="6618675"/>
            <a:ext cx="1928100" cy="66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500">
                <a:solidFill>
                  <a:schemeClr val="lt1"/>
                </a:solidFill>
                <a:latin typeface="Poppins"/>
                <a:ea typeface="Poppins"/>
                <a:cs typeface="Poppins"/>
                <a:sym typeface="Poppins"/>
              </a:rPr>
              <a:t>3</a:t>
            </a:r>
            <a:r>
              <a:rPr lang="en-US" sz="1500">
                <a:solidFill>
                  <a:schemeClr val="lt1"/>
                </a:solidFill>
                <a:latin typeface="Poppins"/>
                <a:ea typeface="Poppins"/>
                <a:cs typeface="Poppins"/>
                <a:sym typeface="Poppins"/>
              </a:rPr>
              <a:t>. BS and</a:t>
            </a:r>
            <a:endParaRPr sz="1500">
              <a:solidFill>
                <a:schemeClr val="lt1"/>
              </a:solidFill>
              <a:latin typeface="Poppins"/>
              <a:ea typeface="Poppins"/>
              <a:cs typeface="Poppins"/>
              <a:sym typeface="Poppins"/>
            </a:endParaRPr>
          </a:p>
          <a:p>
            <a:pPr indent="0" lvl="0" marL="0" rtl="0" algn="ctr">
              <a:spcBef>
                <a:spcPts val="0"/>
              </a:spcBef>
              <a:spcAft>
                <a:spcPts val="0"/>
              </a:spcAft>
              <a:buNone/>
            </a:pPr>
            <a:r>
              <a:rPr lang="en-US" sz="1500">
                <a:solidFill>
                  <a:schemeClr val="lt1"/>
                </a:solidFill>
                <a:latin typeface="Poppins"/>
                <a:ea typeface="Poppins"/>
                <a:cs typeface="Poppins"/>
                <a:sym typeface="Poppins"/>
              </a:rPr>
              <a:t>Accelerated MSEd</a:t>
            </a:r>
            <a:endParaRPr sz="1500">
              <a:solidFill>
                <a:schemeClr val="lt1"/>
              </a:solidFill>
              <a:latin typeface="Poppins"/>
              <a:ea typeface="Poppins"/>
              <a:cs typeface="Poppins"/>
              <a:sym typeface="Poppins"/>
            </a:endParaRPr>
          </a:p>
        </p:txBody>
      </p:sp>
      <p:sp>
        <p:nvSpPr>
          <p:cNvPr id="247" name="Google Shape;247;p34"/>
          <p:cNvSpPr txBox="1"/>
          <p:nvPr/>
        </p:nvSpPr>
        <p:spPr>
          <a:xfrm>
            <a:off x="677963" y="8906925"/>
            <a:ext cx="1928100" cy="66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500">
                <a:solidFill>
                  <a:schemeClr val="lt1"/>
                </a:solidFill>
                <a:latin typeface="Poppins"/>
                <a:ea typeface="Poppins"/>
                <a:cs typeface="Poppins"/>
                <a:sym typeface="Poppins"/>
              </a:rPr>
              <a:t>4</a:t>
            </a:r>
            <a:r>
              <a:rPr lang="en-US" sz="1500">
                <a:solidFill>
                  <a:schemeClr val="lt1"/>
                </a:solidFill>
                <a:latin typeface="Poppins"/>
                <a:ea typeface="Poppins"/>
                <a:cs typeface="Poppins"/>
                <a:sym typeface="Poppins"/>
              </a:rPr>
              <a:t>. BS and</a:t>
            </a:r>
            <a:endParaRPr sz="1500">
              <a:solidFill>
                <a:schemeClr val="lt1"/>
              </a:solidFill>
              <a:latin typeface="Poppins"/>
              <a:ea typeface="Poppins"/>
              <a:cs typeface="Poppins"/>
              <a:sym typeface="Poppins"/>
            </a:endParaRPr>
          </a:p>
          <a:p>
            <a:pPr indent="0" lvl="0" marL="0" rtl="0" algn="ctr">
              <a:spcBef>
                <a:spcPts val="0"/>
              </a:spcBef>
              <a:spcAft>
                <a:spcPts val="0"/>
              </a:spcAft>
              <a:buNone/>
            </a:pPr>
            <a:r>
              <a:rPr lang="en-US" sz="1500">
                <a:solidFill>
                  <a:schemeClr val="lt1"/>
                </a:solidFill>
                <a:latin typeface="Poppins"/>
                <a:ea typeface="Poppins"/>
                <a:cs typeface="Poppins"/>
                <a:sym typeface="Poppins"/>
              </a:rPr>
              <a:t>Traditional MSEd</a:t>
            </a:r>
            <a:endParaRPr sz="1500">
              <a:solidFill>
                <a:schemeClr val="lt1"/>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251" name="Shape 251"/>
        <p:cNvGrpSpPr/>
        <p:nvPr/>
      </p:nvGrpSpPr>
      <p:grpSpPr>
        <a:xfrm>
          <a:off x="0" y="0"/>
          <a:ext cx="0" cy="0"/>
          <a:chOff x="0" y="0"/>
          <a:chExt cx="0" cy="0"/>
        </a:xfrm>
      </p:grpSpPr>
      <p:sp>
        <p:nvSpPr>
          <p:cNvPr id="252" name="Google Shape;252;p35"/>
          <p:cNvSpPr txBox="1"/>
          <p:nvPr/>
        </p:nvSpPr>
        <p:spPr>
          <a:xfrm>
            <a:off x="4572000" y="309650"/>
            <a:ext cx="13449900" cy="1154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500">
                <a:solidFill>
                  <a:srgbClr val="FFFFFF"/>
                </a:solidFill>
                <a:latin typeface="Impact"/>
                <a:ea typeface="Impact"/>
                <a:cs typeface="Impact"/>
                <a:sym typeface="Impact"/>
              </a:rPr>
              <a:t>Student Spotlight: Selena</a:t>
            </a:r>
            <a:endParaRPr b="1" sz="7500">
              <a:latin typeface="Impact"/>
              <a:ea typeface="Impact"/>
              <a:cs typeface="Impact"/>
              <a:sym typeface="Impact"/>
            </a:endParaRPr>
          </a:p>
        </p:txBody>
      </p:sp>
      <p:sp>
        <p:nvSpPr>
          <p:cNvPr id="253" name="Google Shape;253;p35"/>
          <p:cNvSpPr/>
          <p:nvPr/>
        </p:nvSpPr>
        <p:spPr>
          <a:xfrm>
            <a:off x="384325" y="1139975"/>
            <a:ext cx="6097798" cy="9146697"/>
          </a:xfrm>
          <a:custGeom>
            <a:rect b="b" l="l" r="r" t="t"/>
            <a:pathLst>
              <a:path extrusionOk="0" h="8410756" w="5607171">
                <a:moveTo>
                  <a:pt x="0" y="0"/>
                </a:moveTo>
                <a:lnTo>
                  <a:pt x="5607171" y="0"/>
                </a:lnTo>
                <a:lnTo>
                  <a:pt x="5607171" y="8410756"/>
                </a:lnTo>
                <a:lnTo>
                  <a:pt x="0" y="8410756"/>
                </a:lnTo>
                <a:lnTo>
                  <a:pt x="0" y="0"/>
                </a:lnTo>
                <a:close/>
              </a:path>
            </a:pathLst>
          </a:custGeom>
          <a:blipFill rotWithShape="1">
            <a:blip r:embed="rId3">
              <a:alphaModFix/>
            </a:blip>
            <a:stretch>
              <a:fillRect b="0" l="0" r="0" t="0"/>
            </a:stretch>
          </a:blipFill>
          <a:ln>
            <a:noFill/>
          </a:ln>
        </p:spPr>
      </p:sp>
      <p:sp>
        <p:nvSpPr>
          <p:cNvPr id="254" name="Google Shape;254;p35"/>
          <p:cNvSpPr txBox="1"/>
          <p:nvPr/>
        </p:nvSpPr>
        <p:spPr>
          <a:xfrm>
            <a:off x="6610929" y="1565065"/>
            <a:ext cx="9821400" cy="2782200"/>
          </a:xfrm>
          <a:prstGeom prst="rect">
            <a:avLst/>
          </a:prstGeom>
          <a:noFill/>
          <a:ln>
            <a:noFill/>
          </a:ln>
        </p:spPr>
        <p:txBody>
          <a:bodyPr anchorCtr="0" anchor="t" bIns="0" lIns="0" spcFirstLastPara="1" rIns="0" wrap="square" tIns="0">
            <a:spAutoFit/>
          </a:bodyPr>
          <a:lstStyle/>
          <a:p>
            <a:pPr indent="0" lvl="0" marL="0" marR="0" rtl="0" algn="ctr">
              <a:lnSpc>
                <a:spcPct val="139958"/>
              </a:lnSpc>
              <a:spcBef>
                <a:spcPts val="0"/>
              </a:spcBef>
              <a:spcAft>
                <a:spcPts val="0"/>
              </a:spcAft>
              <a:buNone/>
            </a:pPr>
            <a:r>
              <a:rPr b="1" lang="en-US" sz="2800">
                <a:solidFill>
                  <a:srgbClr val="073774"/>
                </a:solidFill>
                <a:latin typeface="Poppins"/>
                <a:ea typeface="Poppins"/>
                <a:cs typeface="Poppins"/>
                <a:sym typeface="Poppins"/>
              </a:rPr>
              <a:t>Northwestern Graduate, 2020</a:t>
            </a:r>
            <a:endParaRPr b="1" sz="2800">
              <a:solidFill>
                <a:srgbClr val="073774"/>
              </a:solidFill>
              <a:latin typeface="Poppins"/>
              <a:ea typeface="Poppins"/>
              <a:cs typeface="Poppins"/>
              <a:sym typeface="Poppins"/>
            </a:endParaRPr>
          </a:p>
          <a:p>
            <a:pPr indent="0" lvl="0" marL="0" marR="0" rtl="0" algn="ctr">
              <a:lnSpc>
                <a:spcPct val="139958"/>
              </a:lnSpc>
              <a:spcBef>
                <a:spcPts val="0"/>
              </a:spcBef>
              <a:spcAft>
                <a:spcPts val="0"/>
              </a:spcAft>
              <a:buNone/>
            </a:pPr>
            <a:r>
              <a:rPr b="1" i="0" lang="en-US" sz="2800" u="none" cap="none" strike="noStrike">
                <a:solidFill>
                  <a:srgbClr val="073774"/>
                </a:solidFill>
                <a:latin typeface="Poppins"/>
                <a:ea typeface="Poppins"/>
                <a:cs typeface="Poppins"/>
                <a:sym typeface="Poppins"/>
              </a:rPr>
              <a:t> Spanish Teaching</a:t>
            </a:r>
            <a:endParaRPr sz="2800">
              <a:solidFill>
                <a:srgbClr val="073774"/>
              </a:solidFill>
            </a:endParaRPr>
          </a:p>
          <a:p>
            <a:pPr indent="0" lvl="0" marL="0" marR="0" rtl="0" algn="ctr">
              <a:lnSpc>
                <a:spcPct val="139958"/>
              </a:lnSpc>
              <a:spcBef>
                <a:spcPts val="0"/>
              </a:spcBef>
              <a:spcAft>
                <a:spcPts val="0"/>
              </a:spcAft>
              <a:buNone/>
            </a:pPr>
            <a:r>
              <a:rPr b="1" i="0" lang="en-US" sz="2800" u="none" cap="none" strike="noStrike">
                <a:solidFill>
                  <a:srgbClr val="073774"/>
                </a:solidFill>
                <a:latin typeface="Poppins"/>
                <a:ea typeface="Poppins"/>
                <a:cs typeface="Poppins"/>
                <a:sym typeface="Poppins"/>
              </a:rPr>
              <a:t>Chicago Public Schools Spanish Teacher</a:t>
            </a:r>
            <a:endParaRPr b="1" i="0" sz="2800" u="none" cap="none" strike="noStrike">
              <a:solidFill>
                <a:srgbClr val="073774"/>
              </a:solidFill>
              <a:latin typeface="Poppins"/>
              <a:ea typeface="Poppins"/>
              <a:cs typeface="Poppins"/>
              <a:sym typeface="Poppins"/>
            </a:endParaRPr>
          </a:p>
          <a:p>
            <a:pPr indent="0" lvl="0" marL="0" marR="0" rtl="0" algn="ctr">
              <a:lnSpc>
                <a:spcPct val="139958"/>
              </a:lnSpc>
              <a:spcBef>
                <a:spcPts val="0"/>
              </a:spcBef>
              <a:spcAft>
                <a:spcPts val="0"/>
              </a:spcAft>
              <a:buNone/>
            </a:pPr>
            <a:r>
              <a:rPr b="1" lang="en-US" sz="2800">
                <a:solidFill>
                  <a:srgbClr val="073774"/>
                </a:solidFill>
                <a:latin typeface="Poppins"/>
                <a:ea typeface="Poppins"/>
                <a:cs typeface="Poppins"/>
                <a:sym typeface="Poppins"/>
              </a:rPr>
              <a:t>PhD Candidate at UIC in Literacy, Language, &amp; Culture</a:t>
            </a:r>
            <a:endParaRPr b="1" sz="2800">
              <a:solidFill>
                <a:srgbClr val="073774"/>
              </a:solidFill>
              <a:latin typeface="Poppins"/>
              <a:ea typeface="Poppins"/>
              <a:cs typeface="Poppins"/>
              <a:sym typeface="Poppins"/>
            </a:endParaRPr>
          </a:p>
          <a:p>
            <a:pPr indent="0" lvl="0" marL="0" marR="0" rtl="0" algn="ctr">
              <a:lnSpc>
                <a:spcPct val="139958"/>
              </a:lnSpc>
              <a:spcBef>
                <a:spcPts val="0"/>
              </a:spcBef>
              <a:spcAft>
                <a:spcPts val="0"/>
              </a:spcAft>
              <a:buNone/>
            </a:pPr>
            <a:r>
              <a:t/>
            </a:r>
            <a:endParaRPr b="1" i="0" sz="2400" u="none" cap="none" strike="noStrike">
              <a:solidFill>
                <a:srgbClr val="000000"/>
              </a:solidFill>
              <a:latin typeface="Poppins"/>
              <a:ea typeface="Poppins"/>
              <a:cs typeface="Poppins"/>
              <a:sym typeface="Poppins"/>
            </a:endParaRPr>
          </a:p>
        </p:txBody>
      </p:sp>
      <p:sp>
        <p:nvSpPr>
          <p:cNvPr id="255" name="Google Shape;255;p35"/>
          <p:cNvSpPr txBox="1"/>
          <p:nvPr/>
        </p:nvSpPr>
        <p:spPr>
          <a:xfrm>
            <a:off x="6482125" y="4448300"/>
            <a:ext cx="10720800" cy="5318400"/>
          </a:xfrm>
          <a:prstGeom prst="rect">
            <a:avLst/>
          </a:prstGeom>
          <a:noFill/>
          <a:ln>
            <a:noFill/>
          </a:ln>
        </p:spPr>
        <p:txBody>
          <a:bodyPr anchorCtr="0" anchor="t" bIns="0" lIns="0" spcFirstLastPara="1" rIns="0" wrap="square" tIns="0">
            <a:spAutoFit/>
          </a:bodyPr>
          <a:lstStyle/>
          <a:p>
            <a:pPr indent="0" lvl="0" marL="0" rtl="0" algn="just">
              <a:lnSpc>
                <a:spcPct val="140016"/>
              </a:lnSpc>
              <a:spcBef>
                <a:spcPts val="0"/>
              </a:spcBef>
              <a:spcAft>
                <a:spcPts val="0"/>
              </a:spcAft>
              <a:buNone/>
            </a:pPr>
            <a:r>
              <a:rPr b="1" lang="en-US" sz="3199">
                <a:solidFill>
                  <a:schemeClr val="lt1"/>
                </a:solidFill>
                <a:latin typeface="Poppins"/>
                <a:ea typeface="Poppins"/>
                <a:cs typeface="Poppins"/>
                <a:sym typeface="Poppins"/>
              </a:rPr>
              <a:t>What was your path to classroom teaching?</a:t>
            </a:r>
            <a:endParaRPr sz="2200">
              <a:solidFill>
                <a:schemeClr val="lt1"/>
              </a:solidFill>
              <a:latin typeface="Poppins"/>
              <a:ea typeface="Poppins"/>
              <a:cs typeface="Poppins"/>
              <a:sym typeface="Poppins"/>
            </a:endParaRPr>
          </a:p>
          <a:p>
            <a:pPr indent="0" lvl="0" marL="0" rtl="0" algn="l">
              <a:lnSpc>
                <a:spcPct val="140016"/>
              </a:lnSpc>
              <a:spcBef>
                <a:spcPts val="0"/>
              </a:spcBef>
              <a:spcAft>
                <a:spcPts val="0"/>
              </a:spcAft>
              <a:buNone/>
            </a:pPr>
            <a:r>
              <a:t/>
            </a:r>
            <a:endParaRPr sz="3199">
              <a:solidFill>
                <a:schemeClr val="lt1"/>
              </a:solidFill>
              <a:latin typeface="Poppins"/>
              <a:ea typeface="Poppins"/>
              <a:cs typeface="Poppins"/>
              <a:sym typeface="Poppins"/>
            </a:endParaRPr>
          </a:p>
          <a:p>
            <a:pPr indent="0" lvl="0" marL="0" rtl="0" algn="l">
              <a:lnSpc>
                <a:spcPct val="140016"/>
              </a:lnSpc>
              <a:spcBef>
                <a:spcPts val="0"/>
              </a:spcBef>
              <a:spcAft>
                <a:spcPts val="0"/>
              </a:spcAft>
              <a:buNone/>
            </a:pPr>
            <a:r>
              <a:rPr lang="en-US" sz="3199">
                <a:solidFill>
                  <a:schemeClr val="lt1"/>
                </a:solidFill>
                <a:latin typeface="Poppins"/>
                <a:ea typeface="Poppins"/>
                <a:cs typeface="Poppins"/>
                <a:sym typeface="Poppins"/>
              </a:rPr>
              <a:t>I completed the Teaching program in SESP. I decided to become a teacher because I always had a passion for education, being in the classroom and helping younger kids. Everything I did was surrounding efforts to support schools and students and I knew I had to continue on that path.</a:t>
            </a:r>
            <a:endParaRPr sz="5300">
              <a:solidFill>
                <a:schemeClr val="lt1"/>
              </a:solidFill>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259" name="Shape 259"/>
        <p:cNvGrpSpPr/>
        <p:nvPr/>
      </p:nvGrpSpPr>
      <p:grpSpPr>
        <a:xfrm>
          <a:off x="0" y="0"/>
          <a:ext cx="0" cy="0"/>
          <a:chOff x="0" y="0"/>
          <a:chExt cx="0" cy="0"/>
        </a:xfrm>
      </p:grpSpPr>
      <p:sp>
        <p:nvSpPr>
          <p:cNvPr id="260" name="Google Shape;260;p36"/>
          <p:cNvSpPr txBox="1"/>
          <p:nvPr/>
        </p:nvSpPr>
        <p:spPr>
          <a:xfrm>
            <a:off x="4572000" y="309650"/>
            <a:ext cx="13449900" cy="1154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500">
                <a:solidFill>
                  <a:srgbClr val="FFFFFF"/>
                </a:solidFill>
                <a:latin typeface="Impact"/>
                <a:ea typeface="Impact"/>
                <a:cs typeface="Impact"/>
                <a:sym typeface="Impact"/>
              </a:rPr>
              <a:t>Student Spotlight: Selena</a:t>
            </a:r>
            <a:endParaRPr b="1" sz="7500">
              <a:latin typeface="Impact"/>
              <a:ea typeface="Impact"/>
              <a:cs typeface="Impact"/>
              <a:sym typeface="Impact"/>
            </a:endParaRPr>
          </a:p>
        </p:txBody>
      </p:sp>
      <p:sp>
        <p:nvSpPr>
          <p:cNvPr id="261" name="Google Shape;261;p36"/>
          <p:cNvSpPr/>
          <p:nvPr/>
        </p:nvSpPr>
        <p:spPr>
          <a:xfrm>
            <a:off x="384325" y="1139975"/>
            <a:ext cx="6097798" cy="9146697"/>
          </a:xfrm>
          <a:custGeom>
            <a:rect b="b" l="l" r="r" t="t"/>
            <a:pathLst>
              <a:path extrusionOk="0" h="8410756" w="5607171">
                <a:moveTo>
                  <a:pt x="0" y="0"/>
                </a:moveTo>
                <a:lnTo>
                  <a:pt x="5607171" y="0"/>
                </a:lnTo>
                <a:lnTo>
                  <a:pt x="5607171" y="8410756"/>
                </a:lnTo>
                <a:lnTo>
                  <a:pt x="0" y="8410756"/>
                </a:lnTo>
                <a:lnTo>
                  <a:pt x="0" y="0"/>
                </a:lnTo>
                <a:close/>
              </a:path>
            </a:pathLst>
          </a:custGeom>
          <a:blipFill rotWithShape="1">
            <a:blip r:embed="rId3">
              <a:alphaModFix/>
            </a:blip>
            <a:stretch>
              <a:fillRect b="0" l="0" r="0" t="0"/>
            </a:stretch>
          </a:blipFill>
          <a:ln>
            <a:noFill/>
          </a:ln>
        </p:spPr>
      </p:sp>
      <p:sp>
        <p:nvSpPr>
          <p:cNvPr id="262" name="Google Shape;262;p36"/>
          <p:cNvSpPr txBox="1"/>
          <p:nvPr/>
        </p:nvSpPr>
        <p:spPr>
          <a:xfrm>
            <a:off x="6482125" y="2126650"/>
            <a:ext cx="10720800" cy="8076300"/>
          </a:xfrm>
          <a:prstGeom prst="rect">
            <a:avLst/>
          </a:prstGeom>
          <a:noFill/>
          <a:ln>
            <a:noFill/>
          </a:ln>
        </p:spPr>
        <p:txBody>
          <a:bodyPr anchorCtr="0" anchor="t" bIns="0" lIns="0" spcFirstLastPara="1" rIns="0" wrap="square" tIns="0">
            <a:spAutoFit/>
          </a:bodyPr>
          <a:lstStyle/>
          <a:p>
            <a:pPr indent="0" lvl="0" marL="0" rtl="0" algn="l">
              <a:lnSpc>
                <a:spcPct val="140016"/>
              </a:lnSpc>
              <a:spcBef>
                <a:spcPts val="0"/>
              </a:spcBef>
              <a:spcAft>
                <a:spcPts val="0"/>
              </a:spcAft>
              <a:buNone/>
            </a:pPr>
            <a:r>
              <a:rPr b="1" lang="en-US" sz="3199">
                <a:solidFill>
                  <a:schemeClr val="lt1"/>
                </a:solidFill>
                <a:latin typeface="Poppins"/>
                <a:ea typeface="Poppins"/>
                <a:cs typeface="Poppins"/>
                <a:sym typeface="Poppins"/>
              </a:rPr>
              <a:t>What other interests did you have at NU?</a:t>
            </a:r>
            <a:endParaRPr b="1" sz="3199">
              <a:solidFill>
                <a:schemeClr val="lt1"/>
              </a:solidFill>
              <a:latin typeface="Poppins"/>
              <a:ea typeface="Poppins"/>
              <a:cs typeface="Poppins"/>
              <a:sym typeface="Poppins"/>
            </a:endParaRPr>
          </a:p>
          <a:p>
            <a:pPr indent="0" lvl="0" marL="0" rtl="0" algn="l">
              <a:lnSpc>
                <a:spcPct val="140016"/>
              </a:lnSpc>
              <a:spcBef>
                <a:spcPts val="0"/>
              </a:spcBef>
              <a:spcAft>
                <a:spcPts val="0"/>
              </a:spcAft>
              <a:buNone/>
            </a:pPr>
            <a:r>
              <a:rPr lang="en-US" sz="3199">
                <a:solidFill>
                  <a:schemeClr val="lt1"/>
                </a:solidFill>
                <a:latin typeface="Poppins"/>
                <a:ea typeface="Poppins"/>
                <a:cs typeface="Poppins"/>
                <a:sym typeface="Poppins"/>
              </a:rPr>
              <a:t>I was involved in supplies for dreams, center for talent development, and Kappa Delta Chi. </a:t>
            </a:r>
            <a:endParaRPr sz="3199">
              <a:solidFill>
                <a:schemeClr val="lt1"/>
              </a:solidFill>
              <a:latin typeface="Poppins"/>
              <a:ea typeface="Poppins"/>
              <a:cs typeface="Poppins"/>
              <a:sym typeface="Poppins"/>
            </a:endParaRPr>
          </a:p>
          <a:p>
            <a:pPr indent="0" lvl="0" marL="0" rtl="0" algn="l">
              <a:lnSpc>
                <a:spcPct val="140016"/>
              </a:lnSpc>
              <a:spcBef>
                <a:spcPts val="0"/>
              </a:spcBef>
              <a:spcAft>
                <a:spcPts val="0"/>
              </a:spcAft>
              <a:buNone/>
            </a:pPr>
            <a:r>
              <a:t/>
            </a:r>
            <a:endParaRPr b="1" sz="3199">
              <a:solidFill>
                <a:schemeClr val="lt1"/>
              </a:solidFill>
              <a:latin typeface="Poppins"/>
              <a:ea typeface="Poppins"/>
              <a:cs typeface="Poppins"/>
              <a:sym typeface="Poppins"/>
            </a:endParaRPr>
          </a:p>
          <a:p>
            <a:pPr indent="0" lvl="0" marL="0" rtl="0" algn="l">
              <a:lnSpc>
                <a:spcPct val="140016"/>
              </a:lnSpc>
              <a:spcBef>
                <a:spcPts val="0"/>
              </a:spcBef>
              <a:spcAft>
                <a:spcPts val="0"/>
              </a:spcAft>
              <a:buNone/>
            </a:pPr>
            <a:r>
              <a:rPr b="1" lang="en-US" sz="3199">
                <a:solidFill>
                  <a:schemeClr val="lt1"/>
                </a:solidFill>
                <a:latin typeface="Poppins"/>
                <a:ea typeface="Poppins"/>
                <a:cs typeface="Poppins"/>
                <a:sym typeface="Poppins"/>
              </a:rPr>
              <a:t>What advice do you have for prospective teachers? </a:t>
            </a:r>
            <a:endParaRPr b="1" sz="3199">
              <a:solidFill>
                <a:schemeClr val="lt1"/>
              </a:solidFill>
              <a:latin typeface="Poppins"/>
              <a:ea typeface="Poppins"/>
              <a:cs typeface="Poppins"/>
              <a:sym typeface="Poppins"/>
            </a:endParaRPr>
          </a:p>
          <a:p>
            <a:pPr indent="0" lvl="0" marL="0" rtl="0" algn="l">
              <a:lnSpc>
                <a:spcPct val="140016"/>
              </a:lnSpc>
              <a:spcBef>
                <a:spcPts val="0"/>
              </a:spcBef>
              <a:spcAft>
                <a:spcPts val="0"/>
              </a:spcAft>
              <a:buNone/>
            </a:pPr>
            <a:r>
              <a:rPr lang="en-US" sz="3199">
                <a:solidFill>
                  <a:schemeClr val="lt1"/>
                </a:solidFill>
                <a:latin typeface="Poppins"/>
                <a:ea typeface="Poppins"/>
                <a:cs typeface="Poppins"/>
                <a:sym typeface="Poppins"/>
              </a:rPr>
              <a:t>The world always needs teachers; students need people who are genuine, passionate, and caring. The future of the world lies in the hands of teachers, we help to shape the minds of those who will lead the world one day. Teaching is hard at times, but it is also rewarding all of the time. </a:t>
            </a:r>
            <a:endParaRPr sz="3199">
              <a:solidFill>
                <a:schemeClr val="lt1"/>
              </a:solidFill>
              <a:latin typeface="Poppins"/>
              <a:ea typeface="Poppins"/>
              <a:cs typeface="Poppins"/>
              <a:sym typeface="Poppins"/>
            </a:endParaRPr>
          </a:p>
          <a:p>
            <a:pPr indent="0" lvl="0" marL="0" rtl="0" algn="l">
              <a:lnSpc>
                <a:spcPct val="140016"/>
              </a:lnSpc>
              <a:spcBef>
                <a:spcPts val="0"/>
              </a:spcBef>
              <a:spcAft>
                <a:spcPts val="0"/>
              </a:spcAft>
              <a:buNone/>
            </a:pPr>
            <a:r>
              <a:t/>
            </a:r>
            <a:endParaRPr b="1" sz="3199">
              <a:solidFill>
                <a:schemeClr val="lt1"/>
              </a:solidFill>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266" name="Shape 266"/>
        <p:cNvGrpSpPr/>
        <p:nvPr/>
      </p:nvGrpSpPr>
      <p:grpSpPr>
        <a:xfrm>
          <a:off x="0" y="0"/>
          <a:ext cx="0" cy="0"/>
          <a:chOff x="0" y="0"/>
          <a:chExt cx="0" cy="0"/>
        </a:xfrm>
      </p:grpSpPr>
      <p:sp>
        <p:nvSpPr>
          <p:cNvPr id="267" name="Google Shape;267;p37"/>
          <p:cNvSpPr/>
          <p:nvPr/>
        </p:nvSpPr>
        <p:spPr>
          <a:xfrm>
            <a:off x="531499" y="2206564"/>
            <a:ext cx="6275070" cy="5873877"/>
          </a:xfrm>
          <a:custGeom>
            <a:rect b="b" l="l" r="r" t="t"/>
            <a:pathLst>
              <a:path extrusionOk="0" h="4114800" w="4114800">
                <a:moveTo>
                  <a:pt x="0" y="0"/>
                </a:moveTo>
                <a:lnTo>
                  <a:pt x="4114800" y="0"/>
                </a:lnTo>
                <a:lnTo>
                  <a:pt x="4114800" y="4114800"/>
                </a:lnTo>
                <a:lnTo>
                  <a:pt x="0" y="4114800"/>
                </a:lnTo>
                <a:lnTo>
                  <a:pt x="0" y="0"/>
                </a:lnTo>
                <a:close/>
              </a:path>
            </a:pathLst>
          </a:custGeom>
          <a:blipFill rotWithShape="1">
            <a:blip r:embed="rId3">
              <a:alphaModFix/>
            </a:blip>
            <a:stretch>
              <a:fillRect b="0" l="0" r="0" t="0"/>
            </a:stretch>
          </a:blipFill>
          <a:ln>
            <a:noFill/>
          </a:ln>
        </p:spPr>
      </p:sp>
      <p:sp>
        <p:nvSpPr>
          <p:cNvPr id="268" name="Google Shape;268;p37"/>
          <p:cNvSpPr txBox="1"/>
          <p:nvPr/>
        </p:nvSpPr>
        <p:spPr>
          <a:xfrm>
            <a:off x="7358300" y="3992999"/>
            <a:ext cx="10096200" cy="1693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1000">
                <a:solidFill>
                  <a:srgbClr val="FFFFFF"/>
                </a:solidFill>
                <a:latin typeface="Impact"/>
                <a:ea typeface="Impact"/>
                <a:cs typeface="Impact"/>
                <a:sym typeface="Impact"/>
              </a:rPr>
              <a:t>Requirements</a:t>
            </a:r>
            <a:endParaRPr b="1" sz="11000">
              <a:solidFill>
                <a:srgbClr val="FFFFFF"/>
              </a:solidFill>
              <a:latin typeface="Impact"/>
              <a:ea typeface="Impact"/>
              <a:cs typeface="Impact"/>
              <a:sym typeface="Impac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272" name="Shape 272"/>
        <p:cNvGrpSpPr/>
        <p:nvPr/>
      </p:nvGrpSpPr>
      <p:grpSpPr>
        <a:xfrm>
          <a:off x="0" y="0"/>
          <a:ext cx="0" cy="0"/>
          <a:chOff x="0" y="0"/>
          <a:chExt cx="0" cy="0"/>
        </a:xfrm>
      </p:grpSpPr>
      <p:sp>
        <p:nvSpPr>
          <p:cNvPr id="273" name="Google Shape;273;p38"/>
          <p:cNvSpPr/>
          <p:nvPr/>
        </p:nvSpPr>
        <p:spPr>
          <a:xfrm rot="-561021">
            <a:off x="499868" y="253161"/>
            <a:ext cx="4664422" cy="2794675"/>
          </a:xfrm>
          <a:custGeom>
            <a:rect b="b" l="l" r="r" t="t"/>
            <a:pathLst>
              <a:path extrusionOk="0" h="4856954" w="7393490">
                <a:moveTo>
                  <a:pt x="0" y="0"/>
                </a:moveTo>
                <a:lnTo>
                  <a:pt x="7393489" y="0"/>
                </a:lnTo>
                <a:lnTo>
                  <a:pt x="7393489" y="4856954"/>
                </a:lnTo>
                <a:lnTo>
                  <a:pt x="0" y="4856954"/>
                </a:lnTo>
                <a:lnTo>
                  <a:pt x="0" y="0"/>
                </a:lnTo>
                <a:close/>
              </a:path>
            </a:pathLst>
          </a:custGeom>
          <a:blipFill rotWithShape="1">
            <a:blip r:embed="rId3">
              <a:alphaModFix/>
            </a:blip>
            <a:stretch>
              <a:fillRect b="0" l="0" r="0" t="0"/>
            </a:stretch>
          </a:blipFill>
          <a:ln>
            <a:noFill/>
          </a:ln>
        </p:spPr>
      </p:sp>
      <p:sp>
        <p:nvSpPr>
          <p:cNvPr id="274" name="Google Shape;274;p38"/>
          <p:cNvSpPr txBox="1"/>
          <p:nvPr/>
        </p:nvSpPr>
        <p:spPr>
          <a:xfrm>
            <a:off x="4572000" y="309650"/>
            <a:ext cx="13449900" cy="1154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500">
                <a:solidFill>
                  <a:srgbClr val="FFFFFF"/>
                </a:solidFill>
                <a:latin typeface="Impact"/>
                <a:ea typeface="Impact"/>
                <a:cs typeface="Impact"/>
                <a:sym typeface="Impact"/>
              </a:rPr>
              <a:t>Key Requirements</a:t>
            </a:r>
            <a:endParaRPr b="1" sz="7500">
              <a:latin typeface="Impact"/>
              <a:ea typeface="Impact"/>
              <a:cs typeface="Impact"/>
              <a:sym typeface="Impact"/>
            </a:endParaRPr>
          </a:p>
        </p:txBody>
      </p:sp>
      <p:sp>
        <p:nvSpPr>
          <p:cNvPr id="275" name="Google Shape;275;p38"/>
          <p:cNvSpPr txBox="1"/>
          <p:nvPr/>
        </p:nvSpPr>
        <p:spPr>
          <a:xfrm>
            <a:off x="1109100" y="3284550"/>
            <a:ext cx="16559700" cy="3570600"/>
          </a:xfrm>
          <a:prstGeom prst="rect">
            <a:avLst/>
          </a:prstGeom>
          <a:noFill/>
          <a:ln>
            <a:noFill/>
          </a:ln>
        </p:spPr>
        <p:txBody>
          <a:bodyPr anchorCtr="0" anchor="t" bIns="0" lIns="0" spcFirstLastPara="1" rIns="0" wrap="square" tIns="0">
            <a:spAutoFit/>
          </a:bodyPr>
          <a:lstStyle/>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Students need to enter NU with language experience. </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Prior to student teaching, students need to reach </a:t>
            </a:r>
            <a:r>
              <a:rPr b="1" lang="en-US" sz="4500">
                <a:solidFill>
                  <a:srgbClr val="FFFFFF"/>
                </a:solidFill>
                <a:latin typeface="Poppins"/>
                <a:ea typeface="Poppins"/>
                <a:cs typeface="Poppins"/>
                <a:sym typeface="Poppins"/>
              </a:rPr>
              <a:t>Advanced-Low or higher on the OPI.</a:t>
            </a:r>
            <a:r>
              <a:rPr lang="en-US" sz="4500">
                <a:solidFill>
                  <a:srgbClr val="FFFFFF"/>
                </a:solidFill>
                <a:latin typeface="Poppins"/>
                <a:ea typeface="Poppins"/>
                <a:cs typeface="Poppins"/>
                <a:sym typeface="Poppins"/>
              </a:rPr>
              <a:t> </a:t>
            </a:r>
            <a:endParaRPr sz="4500">
              <a:solidFill>
                <a:srgbClr val="FFFFFF"/>
              </a:solidFill>
              <a:latin typeface="Poppins"/>
              <a:ea typeface="Poppins"/>
              <a:cs typeface="Poppins"/>
              <a:sym typeface="Poppins"/>
            </a:endParaRPr>
          </a:p>
          <a:p>
            <a:pPr indent="0" lvl="0" marL="457200" marR="0" rtl="0" algn="l">
              <a:lnSpc>
                <a:spcPct val="139977"/>
              </a:lnSpc>
              <a:spcBef>
                <a:spcPts val="0"/>
              </a:spcBef>
              <a:spcAft>
                <a:spcPts val="0"/>
              </a:spcAft>
              <a:buNone/>
            </a:pPr>
            <a:r>
              <a:t/>
            </a:r>
            <a:endParaRPr sz="4300">
              <a:solidFill>
                <a:srgbClr val="FFFFFF"/>
              </a:solidFill>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279" name="Shape 279"/>
        <p:cNvGrpSpPr/>
        <p:nvPr/>
      </p:nvGrpSpPr>
      <p:grpSpPr>
        <a:xfrm>
          <a:off x="0" y="0"/>
          <a:ext cx="0" cy="0"/>
          <a:chOff x="0" y="0"/>
          <a:chExt cx="0" cy="0"/>
        </a:xfrm>
      </p:grpSpPr>
      <p:sp>
        <p:nvSpPr>
          <p:cNvPr id="280" name="Google Shape;280;p39"/>
          <p:cNvSpPr/>
          <p:nvPr/>
        </p:nvSpPr>
        <p:spPr>
          <a:xfrm rot="-561021">
            <a:off x="499868" y="253161"/>
            <a:ext cx="4664422" cy="2794675"/>
          </a:xfrm>
          <a:custGeom>
            <a:rect b="b" l="l" r="r" t="t"/>
            <a:pathLst>
              <a:path extrusionOk="0" h="4856954" w="7393490">
                <a:moveTo>
                  <a:pt x="0" y="0"/>
                </a:moveTo>
                <a:lnTo>
                  <a:pt x="7393489" y="0"/>
                </a:lnTo>
                <a:lnTo>
                  <a:pt x="7393489" y="4856954"/>
                </a:lnTo>
                <a:lnTo>
                  <a:pt x="0" y="4856954"/>
                </a:lnTo>
                <a:lnTo>
                  <a:pt x="0" y="0"/>
                </a:lnTo>
                <a:close/>
              </a:path>
            </a:pathLst>
          </a:custGeom>
          <a:blipFill rotWithShape="1">
            <a:blip r:embed="rId3">
              <a:alphaModFix/>
            </a:blip>
            <a:stretch>
              <a:fillRect b="0" l="0" r="0" t="0"/>
            </a:stretch>
          </a:blipFill>
          <a:ln>
            <a:noFill/>
          </a:ln>
        </p:spPr>
      </p:sp>
      <p:sp>
        <p:nvSpPr>
          <p:cNvPr id="281" name="Google Shape;281;p39"/>
          <p:cNvSpPr txBox="1"/>
          <p:nvPr/>
        </p:nvSpPr>
        <p:spPr>
          <a:xfrm>
            <a:off x="4572000" y="309650"/>
            <a:ext cx="13449900" cy="1154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500">
                <a:solidFill>
                  <a:srgbClr val="FFFFFF"/>
                </a:solidFill>
                <a:latin typeface="Impact"/>
                <a:ea typeface="Impact"/>
                <a:cs typeface="Impact"/>
                <a:sym typeface="Impact"/>
              </a:rPr>
              <a:t>Key Requirements</a:t>
            </a:r>
            <a:endParaRPr b="1" sz="7500">
              <a:latin typeface="Impact"/>
              <a:ea typeface="Impact"/>
              <a:cs typeface="Impact"/>
              <a:sym typeface="Impact"/>
            </a:endParaRPr>
          </a:p>
        </p:txBody>
      </p:sp>
      <p:sp>
        <p:nvSpPr>
          <p:cNvPr id="282" name="Google Shape;282;p39"/>
          <p:cNvSpPr txBox="1"/>
          <p:nvPr/>
        </p:nvSpPr>
        <p:spPr>
          <a:xfrm>
            <a:off x="1138350" y="2923050"/>
            <a:ext cx="16883700" cy="3570600"/>
          </a:xfrm>
          <a:prstGeom prst="rect">
            <a:avLst/>
          </a:prstGeom>
          <a:noFill/>
          <a:ln>
            <a:noFill/>
          </a:ln>
        </p:spPr>
        <p:txBody>
          <a:bodyPr anchorCtr="0" anchor="t" bIns="0" lIns="0" spcFirstLastPara="1" rIns="0" wrap="square" tIns="0">
            <a:spAutoFit/>
          </a:bodyPr>
          <a:lstStyle/>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Completing a major in a world language will typically include all of the content </a:t>
            </a:r>
            <a:r>
              <a:rPr lang="en-US" sz="4500">
                <a:solidFill>
                  <a:srgbClr val="FFFFFF"/>
                </a:solidFill>
                <a:latin typeface="Poppins"/>
                <a:ea typeface="Poppins"/>
                <a:cs typeface="Poppins"/>
                <a:sym typeface="Poppins"/>
              </a:rPr>
              <a:t>requirements</a:t>
            </a:r>
            <a:r>
              <a:rPr lang="en-US" sz="4500">
                <a:solidFill>
                  <a:srgbClr val="FFFFFF"/>
                </a:solidFill>
                <a:latin typeface="Poppins"/>
                <a:ea typeface="Poppins"/>
                <a:cs typeface="Poppins"/>
                <a:sym typeface="Poppins"/>
              </a:rPr>
              <a:t> for licensure. </a:t>
            </a:r>
            <a:endParaRPr sz="4500">
              <a:solidFill>
                <a:srgbClr val="FFFFFF"/>
              </a:solidFill>
              <a:latin typeface="Poppins"/>
              <a:ea typeface="Poppins"/>
              <a:cs typeface="Poppins"/>
              <a:sym typeface="Poppins"/>
            </a:endParaRPr>
          </a:p>
          <a:p>
            <a:pPr indent="0" lvl="0" marL="914400" marR="0" rtl="0" algn="l">
              <a:lnSpc>
                <a:spcPct val="139977"/>
              </a:lnSpc>
              <a:spcBef>
                <a:spcPts val="0"/>
              </a:spcBef>
              <a:spcAft>
                <a:spcPts val="0"/>
              </a:spcAft>
              <a:buNone/>
            </a:pPr>
            <a:r>
              <a:t/>
            </a:r>
            <a:endParaRPr sz="4500">
              <a:solidFill>
                <a:srgbClr val="FFFFFF"/>
              </a:solidFill>
              <a:latin typeface="Poppins"/>
              <a:ea typeface="Poppins"/>
              <a:cs typeface="Poppins"/>
              <a:sym typeface="Poppins"/>
            </a:endParaRPr>
          </a:p>
          <a:p>
            <a:pPr indent="0" lvl="0" marL="457200" marR="0" rtl="0" algn="l">
              <a:lnSpc>
                <a:spcPct val="139977"/>
              </a:lnSpc>
              <a:spcBef>
                <a:spcPts val="0"/>
              </a:spcBef>
              <a:spcAft>
                <a:spcPts val="0"/>
              </a:spcAft>
              <a:buNone/>
            </a:pPr>
            <a:r>
              <a:t/>
            </a:r>
            <a:endParaRPr sz="4300">
              <a:solidFill>
                <a:srgbClr val="FFFFFF"/>
              </a:solidFill>
              <a:latin typeface="Poppins"/>
              <a:ea typeface="Poppins"/>
              <a:cs typeface="Poppins"/>
              <a:sym typeface="Poppins"/>
            </a:endParaRPr>
          </a:p>
        </p:txBody>
      </p:sp>
      <p:pic>
        <p:nvPicPr>
          <p:cNvPr id="283" name="Google Shape;283;p39" title="Screenshot 2025-05-19 at 2.42.09 PM.png"/>
          <p:cNvPicPr preferRelativeResize="0"/>
          <p:nvPr/>
        </p:nvPicPr>
        <p:blipFill>
          <a:blip r:embed="rId4">
            <a:alphaModFix/>
          </a:blip>
          <a:stretch>
            <a:fillRect/>
          </a:stretch>
        </p:blipFill>
        <p:spPr>
          <a:xfrm>
            <a:off x="1212175" y="4958800"/>
            <a:ext cx="11038749" cy="52123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287" name="Shape 287"/>
        <p:cNvGrpSpPr/>
        <p:nvPr/>
      </p:nvGrpSpPr>
      <p:grpSpPr>
        <a:xfrm>
          <a:off x="0" y="0"/>
          <a:ext cx="0" cy="0"/>
          <a:chOff x="0" y="0"/>
          <a:chExt cx="0" cy="0"/>
        </a:xfrm>
      </p:grpSpPr>
      <p:sp>
        <p:nvSpPr>
          <p:cNvPr id="288" name="Google Shape;288;p40"/>
          <p:cNvSpPr/>
          <p:nvPr/>
        </p:nvSpPr>
        <p:spPr>
          <a:xfrm rot="-561021">
            <a:off x="499868" y="253161"/>
            <a:ext cx="4664422" cy="2794675"/>
          </a:xfrm>
          <a:custGeom>
            <a:rect b="b" l="l" r="r" t="t"/>
            <a:pathLst>
              <a:path extrusionOk="0" h="4856954" w="7393490">
                <a:moveTo>
                  <a:pt x="0" y="0"/>
                </a:moveTo>
                <a:lnTo>
                  <a:pt x="7393489" y="0"/>
                </a:lnTo>
                <a:lnTo>
                  <a:pt x="7393489" y="4856954"/>
                </a:lnTo>
                <a:lnTo>
                  <a:pt x="0" y="4856954"/>
                </a:lnTo>
                <a:lnTo>
                  <a:pt x="0" y="0"/>
                </a:lnTo>
                <a:close/>
              </a:path>
            </a:pathLst>
          </a:custGeom>
          <a:blipFill rotWithShape="1">
            <a:blip r:embed="rId3">
              <a:alphaModFix/>
            </a:blip>
            <a:stretch>
              <a:fillRect b="0" l="0" r="0" t="0"/>
            </a:stretch>
          </a:blipFill>
          <a:ln>
            <a:noFill/>
          </a:ln>
        </p:spPr>
      </p:sp>
      <p:sp>
        <p:nvSpPr>
          <p:cNvPr id="289" name="Google Shape;289;p40"/>
          <p:cNvSpPr txBox="1"/>
          <p:nvPr/>
        </p:nvSpPr>
        <p:spPr>
          <a:xfrm>
            <a:off x="4572000" y="309650"/>
            <a:ext cx="13449900" cy="1154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500">
                <a:solidFill>
                  <a:srgbClr val="FFFFFF"/>
                </a:solidFill>
                <a:latin typeface="Impact"/>
                <a:ea typeface="Impact"/>
                <a:cs typeface="Impact"/>
                <a:sym typeface="Impact"/>
              </a:rPr>
              <a:t>Key Requirements</a:t>
            </a:r>
            <a:endParaRPr b="1" sz="7500">
              <a:latin typeface="Impact"/>
              <a:ea typeface="Impact"/>
              <a:cs typeface="Impact"/>
              <a:sym typeface="Impact"/>
            </a:endParaRPr>
          </a:p>
        </p:txBody>
      </p:sp>
      <p:sp>
        <p:nvSpPr>
          <p:cNvPr id="290" name="Google Shape;290;p40"/>
          <p:cNvSpPr txBox="1"/>
          <p:nvPr/>
        </p:nvSpPr>
        <p:spPr>
          <a:xfrm>
            <a:off x="767550" y="3429000"/>
            <a:ext cx="16663800" cy="3570600"/>
          </a:xfrm>
          <a:prstGeom prst="rect">
            <a:avLst/>
          </a:prstGeom>
          <a:noFill/>
          <a:ln>
            <a:noFill/>
          </a:ln>
        </p:spPr>
        <p:txBody>
          <a:bodyPr anchorCtr="0" anchor="t" bIns="0" lIns="0" spcFirstLastPara="1" rIns="0" wrap="square" tIns="0">
            <a:spAutoFit/>
          </a:bodyPr>
          <a:lstStyle/>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Students should work with Gaby to plan out their teacher education course requirements. </a:t>
            </a:r>
            <a:r>
              <a:rPr lang="en-US" sz="4500">
                <a:solidFill>
                  <a:srgbClr val="FFFFFF"/>
                </a:solidFill>
                <a:latin typeface="Poppins"/>
                <a:ea typeface="Poppins"/>
                <a:cs typeface="Poppins"/>
                <a:sym typeface="Poppins"/>
              </a:rPr>
              <a:t> </a:t>
            </a:r>
            <a:endParaRPr sz="4500">
              <a:solidFill>
                <a:srgbClr val="FFFFFF"/>
              </a:solidFill>
              <a:latin typeface="Poppins"/>
              <a:ea typeface="Poppins"/>
              <a:cs typeface="Poppins"/>
              <a:sym typeface="Poppins"/>
            </a:endParaRPr>
          </a:p>
          <a:p>
            <a:pPr indent="0" lvl="0" marL="914400" marR="0" rtl="0" algn="l">
              <a:lnSpc>
                <a:spcPct val="139977"/>
              </a:lnSpc>
              <a:spcBef>
                <a:spcPts val="0"/>
              </a:spcBef>
              <a:spcAft>
                <a:spcPts val="0"/>
              </a:spcAft>
              <a:buNone/>
            </a:pPr>
            <a:r>
              <a:t/>
            </a:r>
            <a:endParaRPr sz="4500">
              <a:solidFill>
                <a:srgbClr val="FFFFFF"/>
              </a:solidFill>
              <a:latin typeface="Poppins"/>
              <a:ea typeface="Poppins"/>
              <a:cs typeface="Poppins"/>
              <a:sym typeface="Poppins"/>
            </a:endParaRPr>
          </a:p>
          <a:p>
            <a:pPr indent="0" lvl="0" marL="457200" marR="0" rtl="0" algn="l">
              <a:lnSpc>
                <a:spcPct val="139977"/>
              </a:lnSpc>
              <a:spcBef>
                <a:spcPts val="0"/>
              </a:spcBef>
              <a:spcAft>
                <a:spcPts val="0"/>
              </a:spcAft>
              <a:buNone/>
            </a:pPr>
            <a:r>
              <a:t/>
            </a:r>
            <a:endParaRPr sz="4300">
              <a:solidFill>
                <a:srgbClr val="FFFFFF"/>
              </a:solidFill>
              <a:latin typeface="Poppins"/>
              <a:ea typeface="Poppins"/>
              <a:cs typeface="Poppins"/>
              <a:sym typeface="Poppins"/>
            </a:endParaRPr>
          </a:p>
        </p:txBody>
      </p:sp>
      <p:pic>
        <p:nvPicPr>
          <p:cNvPr id="291" name="Google Shape;291;p40" title="Screenshot 2025-05-19 at 2.43.56 PM.png"/>
          <p:cNvPicPr preferRelativeResize="0"/>
          <p:nvPr/>
        </p:nvPicPr>
        <p:blipFill>
          <a:blip r:embed="rId4">
            <a:alphaModFix/>
          </a:blip>
          <a:stretch>
            <a:fillRect/>
          </a:stretch>
        </p:blipFill>
        <p:spPr>
          <a:xfrm>
            <a:off x="627475" y="5141500"/>
            <a:ext cx="13858702" cy="48621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295" name="Shape 295"/>
        <p:cNvGrpSpPr/>
        <p:nvPr/>
      </p:nvGrpSpPr>
      <p:grpSpPr>
        <a:xfrm>
          <a:off x="0" y="0"/>
          <a:ext cx="0" cy="0"/>
          <a:chOff x="0" y="0"/>
          <a:chExt cx="0" cy="0"/>
        </a:xfrm>
      </p:grpSpPr>
      <p:sp>
        <p:nvSpPr>
          <p:cNvPr id="296" name="Google Shape;296;p41"/>
          <p:cNvSpPr/>
          <p:nvPr/>
        </p:nvSpPr>
        <p:spPr>
          <a:xfrm rot="-561021">
            <a:off x="499868" y="253161"/>
            <a:ext cx="4664422" cy="2794675"/>
          </a:xfrm>
          <a:custGeom>
            <a:rect b="b" l="l" r="r" t="t"/>
            <a:pathLst>
              <a:path extrusionOk="0" h="4856954" w="7393490">
                <a:moveTo>
                  <a:pt x="0" y="0"/>
                </a:moveTo>
                <a:lnTo>
                  <a:pt x="7393489" y="0"/>
                </a:lnTo>
                <a:lnTo>
                  <a:pt x="7393489" y="4856954"/>
                </a:lnTo>
                <a:lnTo>
                  <a:pt x="0" y="4856954"/>
                </a:lnTo>
                <a:lnTo>
                  <a:pt x="0" y="0"/>
                </a:lnTo>
                <a:close/>
              </a:path>
            </a:pathLst>
          </a:custGeom>
          <a:blipFill rotWithShape="1">
            <a:blip r:embed="rId3">
              <a:alphaModFix/>
            </a:blip>
            <a:stretch>
              <a:fillRect b="0" l="0" r="0" t="0"/>
            </a:stretch>
          </a:blipFill>
          <a:ln>
            <a:noFill/>
          </a:ln>
        </p:spPr>
      </p:sp>
      <p:sp>
        <p:nvSpPr>
          <p:cNvPr id="297" name="Google Shape;297;p41"/>
          <p:cNvSpPr txBox="1"/>
          <p:nvPr/>
        </p:nvSpPr>
        <p:spPr>
          <a:xfrm>
            <a:off x="4572000" y="309650"/>
            <a:ext cx="13449900" cy="1154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500">
                <a:solidFill>
                  <a:srgbClr val="FFFFFF"/>
                </a:solidFill>
                <a:latin typeface="Impact"/>
                <a:ea typeface="Impact"/>
                <a:cs typeface="Impact"/>
                <a:sym typeface="Impact"/>
              </a:rPr>
              <a:t>Key Requirements</a:t>
            </a:r>
            <a:endParaRPr b="1" sz="7500">
              <a:latin typeface="Impact"/>
              <a:ea typeface="Impact"/>
              <a:cs typeface="Impact"/>
              <a:sym typeface="Impact"/>
            </a:endParaRPr>
          </a:p>
        </p:txBody>
      </p:sp>
      <p:sp>
        <p:nvSpPr>
          <p:cNvPr id="298" name="Google Shape;298;p41"/>
          <p:cNvSpPr txBox="1"/>
          <p:nvPr/>
        </p:nvSpPr>
        <p:spPr>
          <a:xfrm>
            <a:off x="1109100" y="3284550"/>
            <a:ext cx="16559700" cy="7448700"/>
          </a:xfrm>
          <a:prstGeom prst="rect">
            <a:avLst/>
          </a:prstGeom>
          <a:noFill/>
          <a:ln>
            <a:noFill/>
          </a:ln>
        </p:spPr>
        <p:txBody>
          <a:bodyPr anchorCtr="0" anchor="t" bIns="0" lIns="0" spcFirstLastPara="1" rIns="0" wrap="square" tIns="0">
            <a:spAutoFit/>
          </a:bodyPr>
          <a:lstStyle/>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Students will also complete a full-time student teaching experience during their final winter quarter. </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The Teaching, Learning, &amp; Education Program in SESP manages all of the details and requirements of student teaching.</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We partner with schools across the area including Chicago Public Schools, Evanston Schools, and others. </a:t>
            </a:r>
            <a:endParaRPr sz="4500">
              <a:solidFill>
                <a:srgbClr val="FFFFFF"/>
              </a:solidFill>
              <a:latin typeface="Poppins"/>
              <a:ea typeface="Poppins"/>
              <a:cs typeface="Poppins"/>
              <a:sym typeface="Poppins"/>
            </a:endParaRPr>
          </a:p>
          <a:p>
            <a:pPr indent="0" lvl="0" marL="457200" marR="0" rtl="0" algn="l">
              <a:lnSpc>
                <a:spcPct val="139977"/>
              </a:lnSpc>
              <a:spcBef>
                <a:spcPts val="0"/>
              </a:spcBef>
              <a:spcAft>
                <a:spcPts val="0"/>
              </a:spcAft>
              <a:buNone/>
            </a:pPr>
            <a:r>
              <a:t/>
            </a:r>
            <a:endParaRPr sz="4300">
              <a:solidFill>
                <a:srgbClr val="FFFFFF"/>
              </a:solidFill>
              <a:latin typeface="Poppins"/>
              <a:ea typeface="Poppins"/>
              <a:cs typeface="Poppins"/>
              <a:sym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302" name="Shape 302"/>
        <p:cNvGrpSpPr/>
        <p:nvPr/>
      </p:nvGrpSpPr>
      <p:grpSpPr>
        <a:xfrm>
          <a:off x="0" y="0"/>
          <a:ext cx="0" cy="0"/>
          <a:chOff x="0" y="0"/>
          <a:chExt cx="0" cy="0"/>
        </a:xfrm>
      </p:grpSpPr>
      <p:sp>
        <p:nvSpPr>
          <p:cNvPr id="303" name="Google Shape;303;p42"/>
          <p:cNvSpPr/>
          <p:nvPr/>
        </p:nvSpPr>
        <p:spPr>
          <a:xfrm>
            <a:off x="531499" y="2206564"/>
            <a:ext cx="6275070" cy="5873877"/>
          </a:xfrm>
          <a:custGeom>
            <a:rect b="b" l="l" r="r" t="t"/>
            <a:pathLst>
              <a:path extrusionOk="0" h="4114800" w="4114800">
                <a:moveTo>
                  <a:pt x="0" y="0"/>
                </a:moveTo>
                <a:lnTo>
                  <a:pt x="4114800" y="0"/>
                </a:lnTo>
                <a:lnTo>
                  <a:pt x="4114800" y="4114800"/>
                </a:lnTo>
                <a:lnTo>
                  <a:pt x="0" y="4114800"/>
                </a:lnTo>
                <a:lnTo>
                  <a:pt x="0" y="0"/>
                </a:lnTo>
                <a:close/>
              </a:path>
            </a:pathLst>
          </a:custGeom>
          <a:blipFill rotWithShape="1">
            <a:blip r:embed="rId3">
              <a:alphaModFix/>
            </a:blip>
            <a:stretch>
              <a:fillRect b="0" l="0" r="0" t="0"/>
            </a:stretch>
          </a:blipFill>
          <a:ln>
            <a:noFill/>
          </a:ln>
        </p:spPr>
      </p:sp>
      <p:sp>
        <p:nvSpPr>
          <p:cNvPr id="304" name="Google Shape;304;p42"/>
          <p:cNvSpPr txBox="1"/>
          <p:nvPr/>
        </p:nvSpPr>
        <p:spPr>
          <a:xfrm>
            <a:off x="7358300" y="3840599"/>
            <a:ext cx="10096200" cy="3386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1000">
                <a:solidFill>
                  <a:srgbClr val="FFFFFF"/>
                </a:solidFill>
                <a:latin typeface="Impact"/>
                <a:ea typeface="Impact"/>
                <a:cs typeface="Impact"/>
                <a:sym typeface="Impact"/>
              </a:rPr>
              <a:t>Opportunities for the Future</a:t>
            </a:r>
            <a:endParaRPr b="1" sz="11000">
              <a:solidFill>
                <a:srgbClr val="FFFFFF"/>
              </a:solidFill>
              <a:latin typeface="Impact"/>
              <a:ea typeface="Impact"/>
              <a:cs typeface="Impact"/>
              <a:sym typeface="Impac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308" name="Shape 308"/>
        <p:cNvGrpSpPr/>
        <p:nvPr/>
      </p:nvGrpSpPr>
      <p:grpSpPr>
        <a:xfrm>
          <a:off x="0" y="0"/>
          <a:ext cx="0" cy="0"/>
          <a:chOff x="0" y="0"/>
          <a:chExt cx="0" cy="0"/>
        </a:xfrm>
      </p:grpSpPr>
      <p:sp>
        <p:nvSpPr>
          <p:cNvPr id="309" name="Google Shape;309;p43"/>
          <p:cNvSpPr/>
          <p:nvPr/>
        </p:nvSpPr>
        <p:spPr>
          <a:xfrm rot="-561021">
            <a:off x="499868" y="253161"/>
            <a:ext cx="4664422" cy="2794675"/>
          </a:xfrm>
          <a:custGeom>
            <a:rect b="b" l="l" r="r" t="t"/>
            <a:pathLst>
              <a:path extrusionOk="0" h="4856954" w="7393490">
                <a:moveTo>
                  <a:pt x="0" y="0"/>
                </a:moveTo>
                <a:lnTo>
                  <a:pt x="7393489" y="0"/>
                </a:lnTo>
                <a:lnTo>
                  <a:pt x="7393489" y="4856954"/>
                </a:lnTo>
                <a:lnTo>
                  <a:pt x="0" y="4856954"/>
                </a:lnTo>
                <a:lnTo>
                  <a:pt x="0" y="0"/>
                </a:lnTo>
                <a:close/>
              </a:path>
            </a:pathLst>
          </a:custGeom>
          <a:blipFill rotWithShape="1">
            <a:blip r:embed="rId3">
              <a:alphaModFix/>
            </a:blip>
            <a:stretch>
              <a:fillRect b="0" l="0" r="0" t="0"/>
            </a:stretch>
          </a:blipFill>
          <a:ln>
            <a:noFill/>
          </a:ln>
        </p:spPr>
      </p:sp>
      <p:sp>
        <p:nvSpPr>
          <p:cNvPr id="310" name="Google Shape;310;p43"/>
          <p:cNvSpPr txBox="1"/>
          <p:nvPr/>
        </p:nvSpPr>
        <p:spPr>
          <a:xfrm>
            <a:off x="4572000" y="309650"/>
            <a:ext cx="13449900" cy="1154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500">
                <a:solidFill>
                  <a:srgbClr val="FFFFFF"/>
                </a:solidFill>
                <a:latin typeface="Impact"/>
                <a:ea typeface="Impact"/>
                <a:cs typeface="Impact"/>
                <a:sym typeface="Impact"/>
              </a:rPr>
              <a:t>Opportunities for the Future</a:t>
            </a:r>
            <a:endParaRPr b="1" sz="7500">
              <a:latin typeface="Impact"/>
              <a:ea typeface="Impact"/>
              <a:cs typeface="Impact"/>
              <a:sym typeface="Impact"/>
            </a:endParaRPr>
          </a:p>
        </p:txBody>
      </p:sp>
      <p:sp>
        <p:nvSpPr>
          <p:cNvPr id="311" name="Google Shape;311;p43"/>
          <p:cNvSpPr txBox="1"/>
          <p:nvPr/>
        </p:nvSpPr>
        <p:spPr>
          <a:xfrm>
            <a:off x="1109100" y="3284550"/>
            <a:ext cx="16559700" cy="6479400"/>
          </a:xfrm>
          <a:prstGeom prst="rect">
            <a:avLst/>
          </a:prstGeom>
          <a:noFill/>
          <a:ln>
            <a:noFill/>
          </a:ln>
        </p:spPr>
        <p:txBody>
          <a:bodyPr anchorCtr="0" anchor="t" bIns="0" lIns="0" spcFirstLastPara="1" rIns="0" wrap="square" tIns="0">
            <a:spAutoFit/>
          </a:bodyPr>
          <a:lstStyle/>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We would love to partner more extensively with you!</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Are there opportunities to connect with students through courses, events, or other ways?</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How can we better support your work or connect with you in more meaningful ways? </a:t>
            </a:r>
            <a:endParaRPr sz="4500">
              <a:solidFill>
                <a:srgbClr val="FFFFFF"/>
              </a:solidFill>
              <a:latin typeface="Poppins"/>
              <a:ea typeface="Poppins"/>
              <a:cs typeface="Poppins"/>
              <a:sym typeface="Poppins"/>
            </a:endParaRPr>
          </a:p>
          <a:p>
            <a:pPr indent="-514350" lvl="0" marL="457200" marR="0" rtl="0" algn="l">
              <a:lnSpc>
                <a:spcPct val="139977"/>
              </a:lnSpc>
              <a:spcBef>
                <a:spcPts val="0"/>
              </a:spcBef>
              <a:spcAft>
                <a:spcPts val="0"/>
              </a:spcAft>
              <a:buClr>
                <a:srgbClr val="FFFFFF"/>
              </a:buClr>
              <a:buSzPts val="4500"/>
              <a:buFont typeface="Poppins"/>
              <a:buChar char="●"/>
            </a:pPr>
            <a:r>
              <a:rPr lang="en-US" sz="4500">
                <a:solidFill>
                  <a:srgbClr val="FFFFFF"/>
                </a:solidFill>
                <a:latin typeface="Poppins"/>
                <a:ea typeface="Poppins"/>
                <a:cs typeface="Poppins"/>
                <a:sym typeface="Poppins"/>
              </a:rPr>
              <a:t>We are open to all ideas! </a:t>
            </a:r>
            <a:endParaRPr sz="4500">
              <a:solidFill>
                <a:srgbClr val="FFFFFF"/>
              </a:solidFill>
              <a:latin typeface="Poppins"/>
              <a:ea typeface="Poppins"/>
              <a:cs typeface="Poppins"/>
              <a:sym typeface="Poppins"/>
            </a:endParaRPr>
          </a:p>
          <a:p>
            <a:pPr indent="0" lvl="0" marL="457200" marR="0" rtl="0" algn="l">
              <a:lnSpc>
                <a:spcPct val="139977"/>
              </a:lnSpc>
              <a:spcBef>
                <a:spcPts val="0"/>
              </a:spcBef>
              <a:spcAft>
                <a:spcPts val="0"/>
              </a:spcAft>
              <a:buNone/>
            </a:pPr>
            <a:r>
              <a:t/>
            </a:r>
            <a:endParaRPr sz="4300">
              <a:solidFill>
                <a:srgbClr val="FFFFFF"/>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315" name="Shape 315"/>
        <p:cNvGrpSpPr/>
        <p:nvPr/>
      </p:nvGrpSpPr>
      <p:grpSpPr>
        <a:xfrm>
          <a:off x="0" y="0"/>
          <a:ext cx="0" cy="0"/>
          <a:chOff x="0" y="0"/>
          <a:chExt cx="0" cy="0"/>
        </a:xfrm>
      </p:grpSpPr>
      <p:sp>
        <p:nvSpPr>
          <p:cNvPr id="316" name="Google Shape;316;p44"/>
          <p:cNvSpPr/>
          <p:nvPr/>
        </p:nvSpPr>
        <p:spPr>
          <a:xfrm>
            <a:off x="531499" y="2206564"/>
            <a:ext cx="6275070" cy="5873877"/>
          </a:xfrm>
          <a:custGeom>
            <a:rect b="b" l="l" r="r" t="t"/>
            <a:pathLst>
              <a:path extrusionOk="0" h="4114800" w="4114800">
                <a:moveTo>
                  <a:pt x="0" y="0"/>
                </a:moveTo>
                <a:lnTo>
                  <a:pt x="4114800" y="0"/>
                </a:lnTo>
                <a:lnTo>
                  <a:pt x="4114800" y="4114800"/>
                </a:lnTo>
                <a:lnTo>
                  <a:pt x="0" y="4114800"/>
                </a:lnTo>
                <a:lnTo>
                  <a:pt x="0" y="0"/>
                </a:lnTo>
                <a:close/>
              </a:path>
            </a:pathLst>
          </a:custGeom>
          <a:blipFill rotWithShape="1">
            <a:blip r:embed="rId3">
              <a:alphaModFix/>
            </a:blip>
            <a:stretch>
              <a:fillRect b="0" l="0" r="0" t="0"/>
            </a:stretch>
          </a:blipFill>
          <a:ln>
            <a:noFill/>
          </a:ln>
        </p:spPr>
      </p:sp>
      <p:sp>
        <p:nvSpPr>
          <p:cNvPr id="317" name="Google Shape;317;p44"/>
          <p:cNvSpPr txBox="1"/>
          <p:nvPr/>
        </p:nvSpPr>
        <p:spPr>
          <a:xfrm>
            <a:off x="7376575" y="4189674"/>
            <a:ext cx="10096200" cy="1693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1000">
                <a:solidFill>
                  <a:srgbClr val="FFFFFF"/>
                </a:solidFill>
                <a:latin typeface="Impact"/>
                <a:ea typeface="Impact"/>
                <a:cs typeface="Impact"/>
                <a:sym typeface="Impact"/>
              </a:rPr>
              <a:t>Questions? </a:t>
            </a:r>
            <a:endParaRPr b="1" sz="11000">
              <a:solidFill>
                <a:srgbClr val="FFFFFF"/>
              </a:solidFill>
              <a:latin typeface="Impact"/>
              <a:ea typeface="Impact"/>
              <a:cs typeface="Impact"/>
              <a:sym typeface="Impac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5DE0E6"/>
            </a:gs>
          </a:gsLst>
          <a:path path="circle">
            <a:fillToRect b="100%" r="100%"/>
          </a:path>
          <a:tileRect l="-100%" t="-100%"/>
        </a:gradFill>
      </p:bgPr>
    </p:bg>
    <p:spTree>
      <p:nvGrpSpPr>
        <p:cNvPr id="321" name="Shape 321"/>
        <p:cNvGrpSpPr/>
        <p:nvPr/>
      </p:nvGrpSpPr>
      <p:grpSpPr>
        <a:xfrm>
          <a:off x="0" y="0"/>
          <a:ext cx="0" cy="0"/>
          <a:chOff x="0" y="0"/>
          <a:chExt cx="0" cy="0"/>
        </a:xfrm>
      </p:grpSpPr>
      <p:sp>
        <p:nvSpPr>
          <p:cNvPr id="322" name="Google Shape;322;p45"/>
          <p:cNvSpPr/>
          <p:nvPr/>
        </p:nvSpPr>
        <p:spPr>
          <a:xfrm>
            <a:off x="6463875" y="1946501"/>
            <a:ext cx="12510748" cy="8340499"/>
          </a:xfrm>
          <a:custGeom>
            <a:rect b="b" l="l" r="r" t="t"/>
            <a:pathLst>
              <a:path extrusionOk="0" h="8340499" w="12510748">
                <a:moveTo>
                  <a:pt x="0" y="0"/>
                </a:moveTo>
                <a:lnTo>
                  <a:pt x="12510748" y="0"/>
                </a:lnTo>
                <a:lnTo>
                  <a:pt x="12510748" y="8340499"/>
                </a:lnTo>
                <a:lnTo>
                  <a:pt x="0" y="8340499"/>
                </a:lnTo>
                <a:lnTo>
                  <a:pt x="0" y="0"/>
                </a:lnTo>
                <a:close/>
              </a:path>
            </a:pathLst>
          </a:custGeom>
          <a:blipFill rotWithShape="1">
            <a:blip r:embed="rId3">
              <a:alphaModFix/>
            </a:blip>
            <a:stretch>
              <a:fillRect b="0" l="0" r="0" t="0"/>
            </a:stretch>
          </a:blipFill>
          <a:ln>
            <a:noFill/>
          </a:ln>
        </p:spPr>
      </p:sp>
      <p:sp>
        <p:nvSpPr>
          <p:cNvPr id="323" name="Google Shape;323;p45"/>
          <p:cNvSpPr txBox="1"/>
          <p:nvPr/>
        </p:nvSpPr>
        <p:spPr>
          <a:xfrm>
            <a:off x="488578" y="619416"/>
            <a:ext cx="10096200" cy="538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7500">
                <a:solidFill>
                  <a:srgbClr val="FFFFFF"/>
                </a:solidFill>
                <a:latin typeface="Impact"/>
                <a:ea typeface="Impact"/>
                <a:cs typeface="Impact"/>
                <a:sym typeface="Impact"/>
              </a:rPr>
              <a:t>¡Mil Gracias!</a:t>
            </a:r>
            <a:endParaRPr b="1" sz="17500">
              <a:solidFill>
                <a:srgbClr val="FFFFFF"/>
              </a:solidFill>
              <a:latin typeface="Impact"/>
              <a:ea typeface="Impact"/>
              <a:cs typeface="Impact"/>
              <a:sym typeface="Impact"/>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